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79" r:id="rId3"/>
    <p:sldId id="280" r:id="rId4"/>
    <p:sldId id="281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CA42B-8E51-4597-AEEB-EE3A40781E2A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263A7-B12B-456D-99C6-FF0B479EC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7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263A7-B12B-456D-99C6-FF0B479EC2B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7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25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30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0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70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97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4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7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57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8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B5B2-90CD-454A-B97E-85181E27655C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84A5-539A-4149-8D06-A951CBCB90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4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61139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3. </a:t>
            </a:r>
            <a:r>
              <a:rPr lang="en-GB" sz="36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Papiloedema</a:t>
            </a:r>
            <a:r>
              <a:rPr lang="en-GB" sz="3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endParaRPr lang="en-GB" sz="3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2420888"/>
            <a:ext cx="5184576" cy="307776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Increase of </a:t>
            </a:r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demand</a:t>
            </a:r>
            <a:r>
              <a:rPr lang="en-GB" dirty="0" smtClean="0">
                <a:solidFill>
                  <a:schemeClr val="bg1"/>
                </a:solidFill>
              </a:rPr>
              <a:t> for papilledema from Optometrist, GPs, and YB </a:t>
            </a:r>
          </a:p>
          <a:p>
            <a:pPr marL="342900" indent="-342900">
              <a:buAutoNum type="arabicPeriod"/>
            </a:pPr>
            <a:endParaRPr lang="en-GB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High rate of false positives 90 % 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ONLY 1:10 </a:t>
            </a:r>
            <a:r>
              <a:rPr lang="en-GB" sz="2400" dirty="0" smtClean="0">
                <a:solidFill>
                  <a:schemeClr val="bg1"/>
                </a:solidFill>
              </a:rPr>
              <a:t>REAL </a:t>
            </a:r>
            <a:r>
              <a:rPr lang="en-GB" dirty="0" err="1" smtClean="0">
                <a:solidFill>
                  <a:schemeClr val="bg1"/>
                </a:solidFill>
              </a:rPr>
              <a:t>papiloedema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en-GB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Loosing </a:t>
            </a:r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capacity</a:t>
            </a:r>
            <a:endParaRPr lang="en-GB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</a:rPr>
              <a:t>&gt; 50% in GPCC follow up </a:t>
            </a:r>
          </a:p>
          <a:p>
            <a:pPr lvl="1"/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55976" y="1412776"/>
            <a:ext cx="3523928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</a:rPr>
              <a:t>The challenge … 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513184"/>
            <a:ext cx="3523928" cy="115212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The positive side … 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6171064" cy="1886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70172" y="2022589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Effective screening  </a:t>
            </a:r>
            <a:endParaRPr lang="en-GB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n=133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90% Discharged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4.5% Real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123728" y="4149080"/>
            <a:ext cx="5366156" cy="166199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Grading score /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management</a:t>
            </a:r>
            <a:r>
              <a:rPr lang="en-GB" dirty="0">
                <a:solidFill>
                  <a:schemeClr val="bg1"/>
                </a:solidFill>
              </a:rPr>
              <a:t> already set up  with Neuro at L&amp;D. </a:t>
            </a:r>
          </a:p>
          <a:p>
            <a:pPr marL="342900" indent="-342900">
              <a:buAutoNum type="arabicPeriod"/>
            </a:pP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GB" dirty="0">
                <a:solidFill>
                  <a:schemeClr val="bg1"/>
                </a:solidFill>
              </a:rPr>
              <a:t>Multimodal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imaging availability at L&amp;D </a:t>
            </a:r>
            <a:r>
              <a:rPr lang="en-GB" dirty="0">
                <a:solidFill>
                  <a:schemeClr val="bg1"/>
                </a:solidFill>
              </a:rPr>
              <a:t>to categorize risk and </a:t>
            </a:r>
            <a:r>
              <a:rPr lang="en-GB" dirty="0" smtClean="0">
                <a:solidFill>
                  <a:schemeClr val="bg1"/>
                </a:solidFill>
              </a:rPr>
              <a:t>triage.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222870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Referrals (</a:t>
            </a:r>
            <a:r>
              <a:rPr lang="en-GB" sz="1400" dirty="0" err="1" smtClean="0">
                <a:solidFill>
                  <a:schemeClr val="bg1"/>
                </a:solidFill>
              </a:rPr>
              <a:t>Optom</a:t>
            </a:r>
            <a:r>
              <a:rPr lang="en-GB" sz="1400" dirty="0" smtClean="0">
                <a:solidFill>
                  <a:schemeClr val="bg1"/>
                </a:solidFill>
              </a:rPr>
              <a:t>, GPS, YB)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8404" y="799566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PAP Screening</a:t>
            </a: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Incidental 2w</a:t>
            </a: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Symptoms &lt;1w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2347" y="2780928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Stage 1</a:t>
            </a:r>
          </a:p>
          <a:p>
            <a:pPr algn="ctr"/>
            <a:r>
              <a:rPr lang="en-GB" sz="14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Nurse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Visual Acuity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Risk Questionnaire 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340" y="4107847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Stage 2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Technician </a:t>
            </a:r>
            <a:endParaRPr lang="en-GB" sz="1400" dirty="0" smtClean="0">
              <a:solidFill>
                <a:schemeClr val="bg1"/>
              </a:solidFill>
            </a:endParaRP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Visual Field 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1192" y="387148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Notes to be reviewed by Acute doctor same day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2168270" y="2943516"/>
            <a:ext cx="1183382" cy="1440160"/>
          </a:xfrm>
          <a:prstGeom prst="curvedRightArrow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1844824"/>
            <a:ext cx="5607124" cy="4581251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93160" y="2088108"/>
            <a:ext cx="2683296" cy="458125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258" y="2110209"/>
            <a:ext cx="2551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Diagnostics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2297185"/>
            <a:ext cx="2501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Assessment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8958" y="557647"/>
            <a:ext cx="1591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Triage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4509" y="5157192"/>
            <a:ext cx="23042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Stage 3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Technician </a:t>
            </a:r>
          </a:p>
          <a:p>
            <a:pPr algn="ctr"/>
            <a:r>
              <a:rPr lang="en-GB" sz="1400" dirty="0" err="1" smtClean="0">
                <a:solidFill>
                  <a:schemeClr val="bg1"/>
                </a:solidFill>
              </a:rPr>
              <a:t>Multicolor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OCT raster  and RNFL </a:t>
            </a:r>
          </a:p>
          <a:p>
            <a:pPr algn="ctr"/>
            <a:r>
              <a:rPr lang="en-GB" sz="1400" dirty="0" err="1" smtClean="0">
                <a:solidFill>
                  <a:schemeClr val="bg1"/>
                </a:solidFill>
              </a:rPr>
              <a:t>Autoflorescence</a:t>
            </a:r>
            <a:r>
              <a:rPr lang="en-GB" sz="1400" dirty="0" smtClean="0">
                <a:solidFill>
                  <a:schemeClr val="bg1"/>
                </a:solidFill>
              </a:rPr>
              <a:t>  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63688" y="152012"/>
            <a:ext cx="5021560" cy="158125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>
            <a:off x="2168270" y="4616620"/>
            <a:ext cx="1183382" cy="1440160"/>
          </a:xfrm>
          <a:prstGeom prst="curvedRightArrow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1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4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67" y="0"/>
            <a:ext cx="499806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19" y="2421758"/>
            <a:ext cx="1358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Diagnostic 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126876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Stage 1</a:t>
            </a:r>
            <a:endParaRPr lang="en-GB" sz="2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9137" y="2621813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Stage 2-3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19" y="5877272"/>
            <a:ext cx="1512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Assessment 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62" y="71437"/>
            <a:ext cx="5172075" cy="671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129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The positive side … </vt:lpstr>
      <vt:lpstr>PowerPoint Presentation</vt:lpstr>
      <vt:lpstr>PowerPoint Presentation</vt:lpstr>
      <vt:lpstr>PowerPoint Presentation</vt:lpstr>
    </vt:vector>
  </TitlesOfParts>
  <Company>Luton &amp; Dunstable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Working Group</dc:title>
  <dc:creator>%username%</dc:creator>
  <cp:lastModifiedBy>maya Jose (RC9) Luton &amp; Dunstable Hospital FT</cp:lastModifiedBy>
  <cp:revision>79</cp:revision>
  <dcterms:created xsi:type="dcterms:W3CDTF">2022-05-23T20:38:15Z</dcterms:created>
  <dcterms:modified xsi:type="dcterms:W3CDTF">2022-09-13T09:41:17Z</dcterms:modified>
</cp:coreProperties>
</file>