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3" r:id="rId3"/>
    <p:sldId id="276" r:id="rId4"/>
    <p:sldId id="274" r:id="rId5"/>
    <p:sldId id="262" r:id="rId6"/>
    <p:sldId id="278" r:id="rId7"/>
    <p:sldId id="281" r:id="rId8"/>
    <p:sldId id="282" r:id="rId9"/>
    <p:sldId id="271" r:id="rId10"/>
    <p:sldId id="272" r:id="rId11"/>
    <p:sldId id="283" r:id="rId12"/>
    <p:sldId id="285" r:id="rId13"/>
    <p:sldId id="286" r:id="rId14"/>
    <p:sldId id="263" r:id="rId15"/>
    <p:sldId id="269" r:id="rId16"/>
    <p:sldId id="268" r:id="rId17"/>
    <p:sldId id="260" r:id="rId18"/>
    <p:sldId id="261" r:id="rId19"/>
    <p:sldId id="258" r:id="rId20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939EC8F-EEDA-5242-AF38-B038BBCCE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our poster template!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169F7A5-306A-E646-A141-BF011F0BD2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0" y="3733799"/>
            <a:ext cx="6560769" cy="6104467"/>
          </a:xfrm>
        </p:spPr>
        <p:txBody>
          <a:bodyPr/>
          <a:lstStyle/>
          <a:p>
            <a:r>
              <a:rPr lang="en-GB" sz="2800" dirty="0" smtClean="0"/>
              <a:t>The </a:t>
            </a:r>
            <a:r>
              <a:rPr lang="en-GB" sz="2800" dirty="0"/>
              <a:t>Communications Team receives more requests for posters than almost</a:t>
            </a:r>
          </a:p>
          <a:p>
            <a:r>
              <a:rPr lang="en-GB" sz="2800" dirty="0"/>
              <a:t>any other product.</a:t>
            </a:r>
          </a:p>
          <a:p>
            <a:endParaRPr lang="en-GB" sz="2800" dirty="0"/>
          </a:p>
          <a:p>
            <a:r>
              <a:rPr lang="en-GB" sz="2800" dirty="0"/>
              <a:t>The poster isn’t necessarily the perfect solution to serve every possible need, </a:t>
            </a:r>
            <a:br>
              <a:rPr lang="en-GB" sz="2800" dirty="0"/>
            </a:br>
            <a:r>
              <a:rPr lang="en-GB" sz="2800" dirty="0"/>
              <a:t>but we do understand that sometimes </a:t>
            </a:r>
            <a:br>
              <a:rPr lang="en-GB" sz="2800" dirty="0"/>
            </a:br>
            <a:r>
              <a:rPr lang="en-GB" sz="2800" dirty="0"/>
              <a:t>it’s the right thing.</a:t>
            </a:r>
          </a:p>
        </p:txBody>
      </p:sp>
    </p:spTree>
    <p:extLst>
      <p:ext uri="{BB962C8B-B14F-4D97-AF65-F5344CB8AC3E}">
        <p14:creationId xmlns:p14="http://schemas.microsoft.com/office/powerpoint/2010/main" val="3606219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F5CD0E-BDB2-6448-93FB-D5D4F8964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935432"/>
            <a:ext cx="6145278" cy="1185936"/>
          </a:xfrm>
        </p:spPr>
        <p:txBody>
          <a:bodyPr anchor="t"/>
          <a:lstStyle/>
          <a:p>
            <a:pPr marL="12700">
              <a:lnSpc>
                <a:spcPct val="110000"/>
              </a:lnSpc>
              <a:spcBef>
                <a:spcPts val="100"/>
              </a:spcBef>
            </a:pPr>
            <a:r>
              <a:rPr lang="en-GB" spc="-155" dirty="0"/>
              <a:t>We’re</a:t>
            </a:r>
            <a:r>
              <a:rPr lang="en-GB" spc="-105" dirty="0"/>
              <a:t> listening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E565C18-2362-9647-B069-6538DCE48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Need</a:t>
            </a:r>
            <a:r>
              <a:rPr lang="en-GB" spc="-30" dirty="0"/>
              <a:t> </a:t>
            </a:r>
            <a:r>
              <a:rPr lang="en-GB" spc="-15" dirty="0"/>
              <a:t>to</a:t>
            </a:r>
            <a:r>
              <a:rPr lang="en-GB" spc="-30" dirty="0"/>
              <a:t> </a:t>
            </a:r>
            <a:r>
              <a:rPr lang="en-GB" spc="-25" dirty="0"/>
              <a:t>talk?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302CB1-2D0D-9E43-A7B9-A4A4315160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000" b="1" spc="-10" dirty="0">
                <a:solidFill>
                  <a:srgbClr val="0072BC"/>
                </a:solidFill>
              </a:rPr>
              <a:t>Subheading</a:t>
            </a:r>
            <a:endParaRPr lang="en-GB" sz="2000" dirty="0"/>
          </a:p>
          <a:p>
            <a:pPr marR="118745">
              <a:lnSpc>
                <a:spcPct val="107100"/>
              </a:lnSpc>
              <a:spcBef>
                <a:spcPts val="484"/>
              </a:spcBef>
            </a:pPr>
            <a:r>
              <a:rPr lang="en-GB" spc="-15" dirty="0" err="1">
                <a:solidFill>
                  <a:srgbClr val="231F20"/>
                </a:solidFill>
              </a:rPr>
              <a:t>Ipsant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etusame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eseditiae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magniet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0" dirty="0">
                <a:solidFill>
                  <a:srgbClr val="231F20"/>
                </a:solidFill>
              </a:rPr>
              <a:t>pa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>
                <a:solidFill>
                  <a:srgbClr val="231F20"/>
                </a:solidFill>
              </a:rPr>
              <a:t>vent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moluptiis</a:t>
            </a:r>
            <a:r>
              <a:rPr lang="en-GB" spc="-20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adipsus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dolum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5" dirty="0">
                <a:solidFill>
                  <a:srgbClr val="231F20"/>
                </a:solidFill>
              </a:rPr>
              <a:t>es </a:t>
            </a:r>
            <a:r>
              <a:rPr lang="en-GB" spc="-15" dirty="0">
                <a:solidFill>
                  <a:srgbClr val="231F20"/>
                </a:solidFill>
              </a:rPr>
              <a:t>in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5" dirty="0">
                <a:solidFill>
                  <a:srgbClr val="231F20"/>
                </a:solidFill>
              </a:rPr>
              <a:t>ped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>
                <a:solidFill>
                  <a:srgbClr val="231F20"/>
                </a:solidFill>
              </a:rPr>
              <a:t>quasi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reiur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molupta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tuscide</a:t>
            </a:r>
            <a:r>
              <a:rPr lang="en-GB" spc="-20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rionsedi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bera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nonsed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qui</a:t>
            </a:r>
            <a:r>
              <a:rPr lang="en-GB" spc="-15" dirty="0" err="1">
                <a:solidFill>
                  <a:srgbClr val="231F20"/>
                </a:solidFill>
              </a:rPr>
              <a:t>quodit</a:t>
            </a:r>
            <a:r>
              <a:rPr lang="en-GB" spc="-15" dirty="0">
                <a:solidFill>
                  <a:srgbClr val="231F20"/>
                </a:solidFill>
              </a:rPr>
              <a:t>,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35" dirty="0" err="1">
                <a:solidFill>
                  <a:srgbClr val="231F20"/>
                </a:solidFill>
              </a:rPr>
              <a:t>optur</a:t>
            </a:r>
            <a:r>
              <a:rPr lang="en-GB" spc="-35" dirty="0">
                <a:solidFill>
                  <a:srgbClr val="231F20"/>
                </a:solidFill>
              </a:rPr>
              <a:t>,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0" dirty="0">
                <a:solidFill>
                  <a:srgbClr val="231F20"/>
                </a:solidFill>
              </a:rPr>
              <a:t>vit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delicip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ienestia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autem</a:t>
            </a:r>
            <a:r>
              <a:rPr lang="en-GB" spc="-20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 sit,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te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volum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essum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consed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milit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que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volestrum</a:t>
            </a:r>
            <a:r>
              <a:rPr lang="en-GB" spc="-15" dirty="0">
                <a:solidFill>
                  <a:srgbClr val="231F20"/>
                </a:solidFill>
              </a:rPr>
              <a:t> </a:t>
            </a:r>
            <a:r>
              <a:rPr lang="en-GB" spc="-10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elicaeptatem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aces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ulla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20" dirty="0">
                <a:solidFill>
                  <a:srgbClr val="231F20"/>
                </a:solidFill>
              </a:rPr>
              <a:t>vel.</a:t>
            </a:r>
            <a:endParaRPr lang="en-GB" dirty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GB" sz="2000" dirty="0"/>
          </a:p>
          <a:p>
            <a:pPr marR="5080">
              <a:lnSpc>
                <a:spcPct val="107100"/>
              </a:lnSpc>
            </a:pPr>
            <a:r>
              <a:rPr lang="en-GB" spc="-15" dirty="0" err="1">
                <a:solidFill>
                  <a:srgbClr val="231F20"/>
                </a:solidFill>
              </a:rPr>
              <a:t>Quis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ent</a:t>
            </a:r>
            <a:r>
              <a:rPr lang="en-GB" spc="-20" dirty="0">
                <a:solidFill>
                  <a:srgbClr val="231F20"/>
                </a:solidFill>
              </a:rPr>
              <a:t>,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consed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eossim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excerum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nam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repellab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0" dirty="0">
                <a:solidFill>
                  <a:srgbClr val="231F20"/>
                </a:solidFill>
              </a:rPr>
              <a:t>id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quae</a:t>
            </a:r>
            <a:r>
              <a:rPr lang="en-GB" spc="-15" dirty="0">
                <a:solidFill>
                  <a:srgbClr val="231F20"/>
                </a:solidFill>
              </a:rPr>
              <a:t> </a:t>
            </a:r>
            <a:r>
              <a:rPr lang="en-GB" spc="-375" dirty="0">
                <a:solidFill>
                  <a:srgbClr val="231F20"/>
                </a:solidFill>
              </a:rPr>
              <a:t> </a:t>
            </a:r>
            <a:r>
              <a:rPr lang="en-GB" spc="-5" dirty="0">
                <a:solidFill>
                  <a:srgbClr val="231F20"/>
                </a:solidFill>
              </a:rPr>
              <a:t>pe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voles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que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parias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delit</a:t>
            </a:r>
            <a:r>
              <a:rPr lang="en-GB" spc="5" dirty="0">
                <a:solidFill>
                  <a:srgbClr val="231F20"/>
                </a:solidFill>
              </a:rPr>
              <a:t> </a:t>
            </a:r>
            <a:r>
              <a:rPr lang="en-GB" spc="-25" dirty="0" err="1">
                <a:solidFill>
                  <a:srgbClr val="231F20"/>
                </a:solidFill>
              </a:rPr>
              <a:t>prae</a:t>
            </a:r>
            <a:r>
              <a:rPr lang="en-GB" spc="-25" dirty="0">
                <a:solidFill>
                  <a:srgbClr val="231F20"/>
                </a:solidFill>
              </a:rPr>
              <a:t>.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5" dirty="0">
                <a:solidFill>
                  <a:srgbClr val="231F20"/>
                </a:solidFill>
              </a:rPr>
              <a:t>Et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aut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hici</a:t>
            </a:r>
            <a:r>
              <a:rPr lang="en-GB" spc="5" dirty="0">
                <a:solidFill>
                  <a:srgbClr val="231F20"/>
                </a:solidFill>
              </a:rPr>
              <a:t> </a:t>
            </a:r>
            <a:r>
              <a:rPr lang="en-GB" spc="-15" dirty="0">
                <a:solidFill>
                  <a:srgbClr val="231F20"/>
                </a:solidFill>
              </a:rPr>
              <a:t>re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15" dirty="0" err="1">
                <a:solidFill>
                  <a:srgbClr val="231F20"/>
                </a:solidFill>
              </a:rPr>
              <a:t>consequo</a:t>
            </a:r>
            <a:r>
              <a:rPr lang="en-GB" spc="-15" dirty="0">
                <a:solidFill>
                  <a:srgbClr val="231F20"/>
                </a:solidFill>
              </a:rPr>
              <a:t> </a:t>
            </a:r>
            <a:r>
              <a:rPr lang="en-GB" spc="-10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laut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0" dirty="0">
                <a:solidFill>
                  <a:srgbClr val="231F20"/>
                </a:solidFill>
              </a:rPr>
              <a:t>as 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20" dirty="0" err="1">
                <a:solidFill>
                  <a:srgbClr val="231F20"/>
                </a:solidFill>
              </a:rPr>
              <a:t>moluptatem</a:t>
            </a:r>
            <a:r>
              <a:rPr lang="en-GB" spc="-5" dirty="0">
                <a:solidFill>
                  <a:srgbClr val="231F20"/>
                </a:solidFill>
              </a:rPr>
              <a:t> </a:t>
            </a:r>
            <a:r>
              <a:rPr lang="en-GB" spc="-10" dirty="0" err="1">
                <a:solidFill>
                  <a:srgbClr val="231F20"/>
                </a:solidFill>
              </a:rPr>
              <a:t>si</a:t>
            </a:r>
            <a:r>
              <a:rPr lang="en-GB" dirty="0">
                <a:solidFill>
                  <a:srgbClr val="231F20"/>
                </a:solidFill>
              </a:rPr>
              <a:t> </a:t>
            </a:r>
            <a:r>
              <a:rPr lang="en-GB" spc="-20" dirty="0">
                <a:solidFill>
                  <a:srgbClr val="231F20"/>
                </a:solidFill>
              </a:rPr>
              <a:t>vent.</a:t>
            </a:r>
            <a:endParaRPr lang="en-GB" dirty="0"/>
          </a:p>
          <a:p>
            <a:pPr marL="2604135">
              <a:lnSpc>
                <a:spcPct val="100000"/>
              </a:lnSpc>
            </a:pPr>
            <a:endParaRPr lang="en-GB" sz="1800" dirty="0"/>
          </a:p>
          <a:p>
            <a:pPr>
              <a:lnSpc>
                <a:spcPct val="100000"/>
              </a:lnSpc>
            </a:pPr>
            <a:r>
              <a:rPr lang="en-GB" sz="2000" b="1" spc="-15" dirty="0">
                <a:solidFill>
                  <a:srgbClr val="0072BC"/>
                </a:solidFill>
              </a:rPr>
              <a:t>Call</a:t>
            </a:r>
            <a:r>
              <a:rPr lang="en-GB" sz="2000" b="1" spc="-30" dirty="0">
                <a:solidFill>
                  <a:srgbClr val="0072BC"/>
                </a:solidFill>
              </a:rPr>
              <a:t> </a:t>
            </a:r>
            <a:r>
              <a:rPr lang="en-GB" sz="2000" b="1" spc="-10" dirty="0">
                <a:solidFill>
                  <a:srgbClr val="0072BC"/>
                </a:solidFill>
              </a:rPr>
              <a:t>to</a:t>
            </a:r>
            <a:r>
              <a:rPr lang="en-GB" sz="2000" b="1" spc="-30" dirty="0">
                <a:solidFill>
                  <a:srgbClr val="0072BC"/>
                </a:solidFill>
              </a:rPr>
              <a:t> </a:t>
            </a:r>
            <a:r>
              <a:rPr lang="en-GB" sz="2000" b="1" spc="-5" dirty="0">
                <a:solidFill>
                  <a:srgbClr val="0072BC"/>
                </a:solidFill>
              </a:rPr>
              <a:t>action</a:t>
            </a:r>
            <a:endParaRPr lang="en-GB" sz="2000" dirty="0"/>
          </a:p>
          <a:p>
            <a:pPr marR="576580">
              <a:lnSpc>
                <a:spcPct val="104200"/>
              </a:lnSpc>
              <a:spcBef>
                <a:spcPts val="525"/>
              </a:spcBef>
            </a:pPr>
            <a:r>
              <a:rPr lang="en-GB" sz="1800" spc="-15" dirty="0" err="1">
                <a:solidFill>
                  <a:srgbClr val="0072BC"/>
                </a:solidFill>
              </a:rPr>
              <a:t>Ipsant</a:t>
            </a:r>
            <a:r>
              <a:rPr lang="en-GB" sz="1800" spc="-10" dirty="0">
                <a:solidFill>
                  <a:srgbClr val="0072BC"/>
                </a:solidFill>
              </a:rPr>
              <a:t> </a:t>
            </a:r>
            <a:r>
              <a:rPr lang="en-GB" sz="1800" spc="-20" dirty="0" err="1">
                <a:solidFill>
                  <a:srgbClr val="0072BC"/>
                </a:solidFill>
              </a:rPr>
              <a:t>etusame</a:t>
            </a:r>
            <a:r>
              <a:rPr lang="en-GB" sz="1800" spc="-5" dirty="0">
                <a:solidFill>
                  <a:srgbClr val="0072BC"/>
                </a:solidFill>
              </a:rPr>
              <a:t> </a:t>
            </a:r>
            <a:r>
              <a:rPr lang="en-GB" sz="1800" spc="-20" dirty="0" err="1">
                <a:solidFill>
                  <a:srgbClr val="0072BC"/>
                </a:solidFill>
              </a:rPr>
              <a:t>eseditiae</a:t>
            </a:r>
            <a:endParaRPr lang="en-GB" sz="1800" dirty="0"/>
          </a:p>
          <a:p>
            <a:endParaRPr lang="en-US" dirty="0"/>
          </a:p>
        </p:txBody>
      </p:sp>
      <p:pic>
        <p:nvPicPr>
          <p:cNvPr id="12" name="Picture Placeholder 11" descr="A picture containing person, indoor, wall&#10;&#10;Description automatically generated">
            <a:extLst>
              <a:ext uri="{FF2B5EF4-FFF2-40B4-BE49-F238E27FC236}">
                <a16:creationId xmlns:a16="http://schemas.microsoft.com/office/drawing/2014/main" id="{8E402E91-274A-1C40-B02E-52F08FBCAACE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273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 sign on a building&#10;&#10;Description automatically generated with low confidence">
            <a:extLst>
              <a:ext uri="{FF2B5EF4-FFF2-40B4-BE49-F238E27FC236}">
                <a16:creationId xmlns:a16="http://schemas.microsoft.com/office/drawing/2014/main" id="{CCD47FD7-D665-9C44-9AB5-244D99BB2F9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ED69F15-91AD-4643-85A0-FACDF68EF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We’re </a:t>
            </a:r>
            <a:br>
              <a:rPr lang="en-US" sz="7200" dirty="0"/>
            </a:br>
            <a:r>
              <a:rPr lang="en-US" sz="7200" dirty="0"/>
              <a:t>short on </a:t>
            </a:r>
            <a:br>
              <a:rPr lang="en-US" sz="7200" dirty="0"/>
            </a:br>
            <a:r>
              <a:rPr lang="en-US" sz="7200" dirty="0"/>
              <a:t>space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FDAB2-DB4D-5643-9C1B-BD68B0A2AD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2800" dirty="0"/>
              <a:t>So, to allow social distancing, </a:t>
            </a:r>
            <a:br>
              <a:rPr lang="en-US" sz="2800" dirty="0"/>
            </a:br>
            <a:r>
              <a:rPr lang="en-US" sz="2800" dirty="0"/>
              <a:t>for your safety, and that of our patients, we regretfully cannot allow visitors at </a:t>
            </a:r>
            <a:br>
              <a:rPr lang="en-US" sz="2800" dirty="0"/>
            </a:br>
            <a:r>
              <a:rPr lang="en-US" sz="2800" dirty="0"/>
              <a:t>this time.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9D579-8761-A040-B295-DD02CF2244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z="4400" dirty="0"/>
              <a:t>as we improve your Emergency Department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2695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18E577-CD01-6E42-B28A-9B1AA3BC13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Marking Black History Month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833E21-D69A-F54B-AE23-C5B55F6F3F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024311" cy="1100999"/>
          </a:xfrm>
        </p:spPr>
        <p:txBody>
          <a:bodyPr/>
          <a:lstStyle/>
          <a:p>
            <a:r>
              <a:rPr lang="en-US" dirty="0"/>
              <a:t>I’ve worked in the NHS for 14 years now and feel, besides being a mother, it’s the most rewarding and necessary job I’ve ever done. Black history is every month for me.</a:t>
            </a:r>
            <a:endParaRPr lang="en-US" b="1" dirty="0"/>
          </a:p>
          <a:p>
            <a:endParaRPr lang="en-US" dirty="0"/>
          </a:p>
        </p:txBody>
      </p:sp>
      <p:pic>
        <p:nvPicPr>
          <p:cNvPr id="12" name="Picture Placeholder 11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A95C9750-A7AB-7949-9FDD-EA987C21506A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79"/>
          <a:stretch/>
        </p:blipFill>
        <p:spPr>
          <a:xfrm>
            <a:off x="481236" y="3400690"/>
            <a:ext cx="5146410" cy="5146410"/>
          </a:xfr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14351CF-60D7-BF48-AF5C-E9C947793B4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F66A72-8B94-2248-9546-11782713B9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b="1" dirty="0"/>
              <a:t>Name here</a:t>
            </a:r>
            <a:br>
              <a:rPr lang="en-US" b="1" dirty="0"/>
            </a:br>
            <a:r>
              <a:rPr lang="en-US" b="1" dirty="0"/>
              <a:t>Role here</a:t>
            </a:r>
          </a:p>
        </p:txBody>
      </p:sp>
    </p:spTree>
    <p:extLst>
      <p:ext uri="{BB962C8B-B14F-4D97-AF65-F5344CB8AC3E}">
        <p14:creationId xmlns:p14="http://schemas.microsoft.com/office/powerpoint/2010/main" val="357295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Logo, company name&#10;&#10;Description automatically generated">
            <a:extLst>
              <a:ext uri="{FF2B5EF4-FFF2-40B4-BE49-F238E27FC236}">
                <a16:creationId xmlns:a16="http://schemas.microsoft.com/office/drawing/2014/main" id="{067A94F0-0F04-D54A-A23B-F4AB7539DD4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913" t="-20718" r="-2618" b="-20425"/>
          <a:stretch/>
        </p:blipFill>
        <p:spPr>
          <a:xfrm>
            <a:off x="2698807" y="5850891"/>
            <a:ext cx="4118049" cy="4118049"/>
          </a:xfrm>
          <a:solidFill>
            <a:schemeClr val="bg1"/>
          </a:solidFill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0238E54-B3D3-7D4C-97ED-645B795A1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Mealtimes</a:t>
            </a:r>
            <a:br>
              <a:rPr lang="en-US" dirty="0"/>
            </a:br>
            <a:r>
              <a:rPr lang="en-US" dirty="0"/>
              <a:t>Matter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856A7-A550-394F-B394-4517DA91C4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226784" cy="4118049"/>
          </a:xfrm>
        </p:spPr>
        <p:txBody>
          <a:bodyPr/>
          <a:lstStyle/>
          <a:p>
            <a:r>
              <a:rPr lang="en-GB" dirty="0"/>
              <a:t>For more </a:t>
            </a:r>
            <a:br>
              <a:rPr lang="en-GB" dirty="0"/>
            </a:br>
            <a:r>
              <a:rPr lang="en-GB" dirty="0"/>
              <a:t>information, please ask </a:t>
            </a:r>
            <a:br>
              <a:rPr lang="en-GB" dirty="0"/>
            </a:br>
            <a:r>
              <a:rPr lang="en-GB" dirty="0"/>
              <a:t>ward staff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2E9962-3180-A347-82D1-9EB1B8CFAC3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/>
              <a:t>We are proud to operate a Protected Mealtime dining environment, so patients are not disturbed during meal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D9A04F4-DC26-A942-93C0-17D21B24B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/>
              <a:t>Join our ED department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432587-339E-774E-9125-1411FC387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A great place </a:t>
            </a:r>
            <a:br>
              <a:rPr lang="en-US" sz="6600" dirty="0"/>
            </a:br>
            <a:r>
              <a:rPr lang="en-US" sz="6600" dirty="0"/>
              <a:t>to work 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4109" y="3895701"/>
            <a:ext cx="5397928" cy="5397928"/>
          </a:xfrm>
        </p:spPr>
      </p:pic>
    </p:spTree>
    <p:extLst>
      <p:ext uri="{BB962C8B-B14F-4D97-AF65-F5344CB8AC3E}">
        <p14:creationId xmlns:p14="http://schemas.microsoft.com/office/powerpoint/2010/main" val="1199676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E242166-D235-924A-8B43-A847189F434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0D2E5-8257-2E4A-AD4B-AC1A006AA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D85125-0A22-C747-BF98-AFC8884341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EBFF19-7F54-D64A-ACD8-A0C959F0EED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3D03F4-5E0A-9148-A4B4-ACFD42BB0A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6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E187AA4-3540-114C-B7CF-87815737004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C81098E-2C9F-4E40-8A1A-97B13BD19D9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284D477-072A-5749-8481-999421CDA18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45315B2-300B-5B42-93CF-2FB9EEDA3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6540A5A-AC50-F84E-A24A-E69621A75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7038D4-F2DE-734B-BD6B-54BAF529FF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83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64BE-9A79-EF45-9544-01E9CFB17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06440-0EF0-A146-89F0-83FE6839C1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722B102-8507-AA4E-8914-3874C727A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F5401D9-C253-4946-A8E8-A4B4545134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167984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2709-67FE-DB42-8BB0-80E238B06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41A5C-8EFB-974D-B68E-8FBE2C90C3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9334DB6-D4F6-5A46-88AA-A18192C02A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2821747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13DA40EC-9A5B-B645-A285-2BCFEC7D77D2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E447C-385F-024C-81BB-7D5F4BA5FD3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9A2A0F7-9610-6B48-88D5-82CC146E6C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616E37-756F-884E-A1B2-3F2220B46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7E1576-44AB-854B-8E69-CF48E3ED9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6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169F7A5-306A-E646-A141-BF011F0BD2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0" y="1737360"/>
            <a:ext cx="6697930" cy="8100907"/>
          </a:xfrm>
        </p:spPr>
        <p:txBody>
          <a:bodyPr/>
          <a:lstStyle/>
          <a:p>
            <a:r>
              <a:rPr lang="en-GB" sz="2800" dirty="0"/>
              <a:t>We see a lot of examples where colleagues who want to promote something locally, or raise awareness, have had a try themselves, with mixed results.</a:t>
            </a:r>
          </a:p>
          <a:p>
            <a:endParaRPr lang="en-GB" sz="2800" dirty="0"/>
          </a:p>
          <a:p>
            <a:r>
              <a:rPr lang="en-GB" sz="2800" dirty="0"/>
              <a:t>So, we have created a series of templates for colleagues to download and use.</a:t>
            </a:r>
          </a:p>
          <a:p>
            <a:endParaRPr lang="en-GB" sz="2800" dirty="0"/>
          </a:p>
          <a:p>
            <a:r>
              <a:rPr lang="en-GB" sz="2800" b="1" dirty="0"/>
              <a:t>The ideal poster should feature very few words and be clear on what it’s trying to tell, or ask the audience.</a:t>
            </a:r>
            <a:r>
              <a:rPr lang="en-GB" sz="2800" dirty="0"/>
              <a:t> </a:t>
            </a:r>
          </a:p>
          <a:p>
            <a:endParaRPr lang="en-GB" sz="2800" dirty="0"/>
          </a:p>
          <a:p>
            <a:r>
              <a:rPr lang="en-GB" sz="2800" dirty="0"/>
              <a:t>But, we know that sometimes, “posters” are also used to relay a lot of information, so we’ve created templates for those too.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066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169F7A5-306A-E646-A141-BF011F0BD2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0" y="1737360"/>
            <a:ext cx="6530289" cy="8100907"/>
          </a:xfrm>
        </p:spPr>
        <p:txBody>
          <a:bodyPr/>
          <a:lstStyle/>
          <a:p>
            <a:r>
              <a:rPr lang="en-US" sz="2800" dirty="0"/>
              <a:t>Within this document there are guidance notes on the various page layouts and designs. Please ensure to remove these before sharing or presenting. 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The content used in the following pages is indicative to show how the templates work, so please remove this. 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There is a full range of slide layouts available via the ‘Master Slides’ within this document. </a:t>
            </a:r>
            <a:r>
              <a:rPr lang="en-GB" sz="2800" dirty="0"/>
              <a:t>To change a layout please right click on the left hand menu, select layout and click which you need. </a:t>
            </a:r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You can use the photos in here already (or your own), but we have a whole library more on our intranet.</a:t>
            </a:r>
          </a:p>
        </p:txBody>
      </p:sp>
    </p:spTree>
    <p:extLst>
      <p:ext uri="{BB962C8B-B14F-4D97-AF65-F5344CB8AC3E}">
        <p14:creationId xmlns:p14="http://schemas.microsoft.com/office/powerpoint/2010/main" val="42630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D634BD-F828-3C4B-AA4E-B7764111516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Nominations for June open: </a:t>
            </a:r>
            <a:br>
              <a:rPr lang="en-US" dirty="0"/>
            </a:br>
            <a:r>
              <a:rPr lang="en-US" dirty="0" err="1"/>
              <a:t>staffawards@ldh.nhs.uk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Placeholder 5" descr="A group of people in a room&#10;&#10;Description automatically generated with medium confidence">
            <a:extLst>
              <a:ext uri="{FF2B5EF4-FFF2-40B4-BE49-F238E27FC236}">
                <a16:creationId xmlns:a16="http://schemas.microsoft.com/office/drawing/2014/main" id="{C22170E1-265F-CF46-A86A-7A2EEF8B2AD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19453-1538-8940-B5E3-080FC1F66D5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May Team of the Month</a:t>
            </a:r>
          </a:p>
          <a:p>
            <a:r>
              <a:rPr lang="en-US" sz="5400" dirty="0"/>
              <a:t>Vaccination Hubs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8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group of people walking through a hallway&#10;&#10;Description automatically generated with low confidence">
            <a:extLst>
              <a:ext uri="{FF2B5EF4-FFF2-40B4-BE49-F238E27FC236}">
                <a16:creationId xmlns:a16="http://schemas.microsoft.com/office/drawing/2014/main" id="{592A00BB-8A81-4C4A-A276-CE33959E37F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D281D-2C7F-3C46-BFE0-FFC3E6EA8FF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586804" y="5706467"/>
            <a:ext cx="4344142" cy="4344142"/>
          </a:xfrm>
        </p:spPr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9564D6-0A1C-674C-96A1-DD9E433D2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8146" y="6368563"/>
            <a:ext cx="4149914" cy="1383911"/>
          </a:xfrm>
        </p:spPr>
        <p:txBody>
          <a:bodyPr/>
          <a:lstStyle/>
          <a:p>
            <a:r>
              <a:rPr lang="en-US" dirty="0"/>
              <a:t>Friends &amp; </a:t>
            </a:r>
            <a:br>
              <a:rPr lang="en-US" dirty="0"/>
            </a:br>
            <a:r>
              <a:rPr lang="en-US" dirty="0"/>
              <a:t>Family Test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72E9A82-13EF-7C47-86D3-52A38CB168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878146" y="7623133"/>
            <a:ext cx="3485424" cy="1843385"/>
          </a:xfrm>
        </p:spPr>
        <p:txBody>
          <a:bodyPr/>
          <a:lstStyle/>
          <a:p>
            <a:r>
              <a:rPr lang="en-US" sz="2000" dirty="0">
                <a:solidFill>
                  <a:srgbClr val="006AB4"/>
                </a:solidFill>
              </a:rPr>
              <a:t>Tell us what you think of your care by completing </a:t>
            </a:r>
            <a:r>
              <a:rPr lang="en-US" sz="2000" dirty="0" err="1">
                <a:solidFill>
                  <a:srgbClr val="006AB4"/>
                </a:solidFill>
              </a:rPr>
              <a:t>etc</a:t>
            </a:r>
            <a:r>
              <a:rPr lang="en-US" sz="2000" dirty="0">
                <a:solidFill>
                  <a:srgbClr val="006AB4"/>
                </a:solidFill>
              </a:rPr>
              <a:t> </a:t>
            </a:r>
            <a:r>
              <a:rPr lang="en-US" sz="2000" dirty="0" err="1">
                <a:solidFill>
                  <a:srgbClr val="006AB4"/>
                </a:solidFill>
              </a:rPr>
              <a:t>etc</a:t>
            </a:r>
            <a:r>
              <a:rPr lang="en-US" sz="2000" dirty="0">
                <a:solidFill>
                  <a:srgbClr val="006AB4"/>
                </a:solidFill>
              </a:rPr>
              <a:t> </a:t>
            </a:r>
            <a:r>
              <a:rPr lang="en-US" sz="2000" dirty="0" err="1">
                <a:solidFill>
                  <a:srgbClr val="006AB4"/>
                </a:solidFill>
              </a:rPr>
              <a:t>etc</a:t>
            </a:r>
            <a:endParaRPr lang="en-US" sz="2000" dirty="0">
              <a:solidFill>
                <a:srgbClr val="006A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5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A person wearing a mask&#10;&#10;Description automatically generated with low confidence">
            <a:extLst>
              <a:ext uri="{FF2B5EF4-FFF2-40B4-BE49-F238E27FC236}">
                <a16:creationId xmlns:a16="http://schemas.microsoft.com/office/drawing/2014/main" id="{D6A6F010-3D62-0B47-805C-7FF389BBC9F2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ACEA56-37BE-374A-AFCC-E3871945C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0" y="1734100"/>
            <a:ext cx="6763875" cy="2223859"/>
          </a:xfrm>
        </p:spPr>
        <p:txBody>
          <a:bodyPr/>
          <a:lstStyle/>
          <a:p>
            <a:r>
              <a:rPr lang="en-US" dirty="0"/>
              <a:t>Test yourself twice </a:t>
            </a:r>
            <a:br>
              <a:rPr lang="en-US" dirty="0"/>
            </a:br>
            <a:r>
              <a:rPr lang="en-US" dirty="0"/>
              <a:t>a week. Every week.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7AC5E64-9BD8-7343-A405-9ED631FB35A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93EDD0-F3F2-D14B-BC21-E7868D16B3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prstClr val="white"/>
                </a:solidFill>
              </a:rPr>
              <a:t>“1 in 3 people with COVID-19 don’t have symptoms. Every case we find with lateral flow testing helps protect our patients, colleagues, friends and families.” </a:t>
            </a:r>
          </a:p>
          <a:p>
            <a:pPr>
              <a:lnSpc>
                <a:spcPct val="100000"/>
              </a:lnSpc>
            </a:pPr>
            <a:r>
              <a:rPr lang="en-US" sz="1800" i="1" dirty="0">
                <a:solidFill>
                  <a:prstClr val="white"/>
                </a:solidFill>
              </a:rPr>
              <a:t/>
            </a:r>
            <a:br>
              <a:rPr lang="en-US" sz="1800" i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Jack </a:t>
            </a:r>
            <a:r>
              <a:rPr lang="en-US" b="1" dirty="0" err="1">
                <a:solidFill>
                  <a:prstClr val="white"/>
                </a:solidFill>
              </a:rPr>
              <a:t>O’Regan</a:t>
            </a:r>
            <a:r>
              <a:rPr lang="en-US" b="1" dirty="0">
                <a:solidFill>
                  <a:prstClr val="white"/>
                </a:solidFill>
              </a:rPr>
              <a:t>, 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Senior IPC Nurse</a:t>
            </a:r>
          </a:p>
        </p:txBody>
      </p:sp>
    </p:spTree>
    <p:extLst>
      <p:ext uri="{BB962C8B-B14F-4D97-AF65-F5344CB8AC3E}">
        <p14:creationId xmlns:p14="http://schemas.microsoft.com/office/powerpoint/2010/main" val="274823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picture containing person, wall, indoor, shirt&#10;&#10;Description automatically generated">
            <a:extLst>
              <a:ext uri="{FF2B5EF4-FFF2-40B4-BE49-F238E27FC236}">
                <a16:creationId xmlns:a16="http://schemas.microsoft.com/office/drawing/2014/main" id="{25DAD8D1-1642-E845-A24B-8D0378C98FFD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7AF9B38-E589-E446-BD9C-EEB42CC91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yourself twice </a:t>
            </a:r>
            <a:br>
              <a:rPr lang="en-US" dirty="0"/>
            </a:br>
            <a:r>
              <a:rPr lang="en-US" dirty="0"/>
              <a:t>a week. Every week.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777FF0-9133-3D47-A929-41758EE506E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DE89A-7214-3F4D-8C56-74F21F213C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b="1" dirty="0">
                <a:solidFill>
                  <a:prstClr val="white"/>
                </a:solidFill>
              </a:rPr>
              <a:t>Amanda 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b="1" dirty="0">
                <a:solidFill>
                  <a:prstClr val="white"/>
                </a:solidFill>
              </a:rPr>
              <a:t>Roberts,</a:t>
            </a:r>
          </a:p>
          <a:p>
            <a:r>
              <a:rPr lang="en-US" b="1" dirty="0">
                <a:solidFill>
                  <a:prstClr val="white"/>
                </a:solidFill>
              </a:rPr>
              <a:t>Neonatal Community Sister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6B882E9-88B7-EF4F-A9D9-B4CCA5B6E4F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“I do regular lateral flow tests to protect the vulnerable babies I look after. It gives me peace of mind.”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AF4E-FD0B-984A-A0A3-A74C09321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371524"/>
            <a:ext cx="6145278" cy="2223859"/>
          </a:xfrm>
        </p:spPr>
        <p:txBody>
          <a:bodyPr/>
          <a:lstStyle/>
          <a:p>
            <a:r>
              <a:rPr lang="en-US" dirty="0"/>
              <a:t>Talk to our </a:t>
            </a:r>
            <a:br>
              <a:rPr lang="en-US" dirty="0"/>
            </a:br>
            <a:r>
              <a:rPr lang="en-US" dirty="0"/>
              <a:t>Learning Disability Liaison Nurses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ADC69-D562-5848-95DE-A27B716DC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Learning </a:t>
            </a:r>
            <a:br>
              <a:rPr lang="en-US" dirty="0"/>
            </a:br>
            <a:r>
              <a:rPr lang="en-US" dirty="0"/>
              <a:t>Disability Awareness Week…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E4D23-095C-BE4F-928F-2BC7E8D8BCD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2000" dirty="0"/>
              <a:t>If you’d like support in improving care for patients with a learning disability, contact Simone or Evelyn at Bedford or Juliet or Jeanette at the L&amp;D</a:t>
            </a:r>
          </a:p>
          <a:p>
            <a:endParaRPr lang="en-US" sz="200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26008B7-A709-C448-8F15-A20D148D41F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2ED547E-334A-DF4C-BAFD-8D3B26EB627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09EBF1A-2492-B843-8E66-B4C868F0E1D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DA8701-2F3B-3446-A6CB-490D7B89AC4D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4F7B008-F2E1-E840-A00A-FF786231118D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FDA139C-7296-4640-8F68-C79FEA6156CF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617E5D4-7AA6-2044-8788-1DC61D5AD1F1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</p:spTree>
    <p:extLst>
      <p:ext uri="{BB962C8B-B14F-4D97-AF65-F5344CB8AC3E}">
        <p14:creationId xmlns:p14="http://schemas.microsoft.com/office/powerpoint/2010/main" val="324828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051"/>
              </p:ext>
            </p:extLst>
          </p:nvPr>
        </p:nvGraphicFramePr>
        <p:xfrm>
          <a:off x="394801" y="5345906"/>
          <a:ext cx="6456167" cy="409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8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Friday</a:t>
                      </a:r>
                      <a:r>
                        <a:rPr sz="14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18:00-00:00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Sunday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11:00-19:30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Monday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18:00-21:00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1425" spc="157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Thursday</a:t>
                      </a:r>
                      <a:r>
                        <a:rPr sz="14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18:00-00:00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Friday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18:00-00:00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Saturday</a:t>
                      </a:r>
                      <a:r>
                        <a:rPr sz="14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11:00-19:30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Monday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18:00-00:00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1425" spc="157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Thursday</a:t>
                      </a:r>
                      <a:r>
                        <a:rPr sz="14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18:00-00:00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Saturday</a:t>
                      </a:r>
                      <a:r>
                        <a:rPr sz="14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11:00-19:30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Thursday</a:t>
                      </a:r>
                      <a:r>
                        <a:rPr sz="14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18:00-00:00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Friday</a:t>
                      </a:r>
                      <a:r>
                        <a:rPr sz="14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November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18:00-00:00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25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rd</a:t>
                      </a:r>
                      <a:r>
                        <a:rPr sz="1425" spc="172" baseline="263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floor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landing,</a:t>
                      </a:r>
                      <a:r>
                        <a:rPr sz="14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tower</a:t>
                      </a:r>
                      <a:r>
                        <a:rPr sz="14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block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567102"/>
            <a:ext cx="5977255" cy="1247775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600" dirty="0"/>
              <a:t>Need</a:t>
            </a:r>
            <a:r>
              <a:rPr lang="en-GB" sz="3600" spc="-30" dirty="0"/>
              <a:t> </a:t>
            </a:r>
            <a:r>
              <a:rPr lang="en-GB" sz="3600" spc="-15" dirty="0"/>
              <a:t>to</a:t>
            </a:r>
            <a:r>
              <a:rPr lang="en-GB" sz="3600" spc="-30" dirty="0"/>
              <a:t> </a:t>
            </a:r>
            <a:r>
              <a:rPr lang="en-GB" sz="3600" spc="-25" dirty="0"/>
              <a:t>talk?</a:t>
            </a:r>
          </a:p>
          <a:p>
            <a:pPr marL="12700">
              <a:lnSpc>
                <a:spcPts val="6970"/>
              </a:lnSpc>
              <a:tabLst>
                <a:tab pos="2433320" algn="l"/>
              </a:tabLst>
            </a:pPr>
            <a:r>
              <a:rPr lang="en-GB" sz="6000" spc="-155" dirty="0"/>
              <a:t>We’re </a:t>
            </a:r>
            <a:r>
              <a:rPr lang="en-GB" sz="6000" spc="-105" dirty="0"/>
              <a:t>listening</a:t>
            </a:r>
            <a:endParaRPr lang="en-GB" sz="6000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47299" y="2918152"/>
            <a:ext cx="6503670" cy="212378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5"/>
              </a:spcBef>
            </a:pP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Giam</a:t>
            </a:r>
            <a:r>
              <a:rPr sz="18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quaest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3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quam,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poratem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sz="1800" spc="-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urenit </a:t>
            </a:r>
            <a:r>
              <a:rPr sz="18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inciissi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consed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voluptatis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sz="1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sz="1800" spc="-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180" indent="-158115">
              <a:lnSpc>
                <a:spcPct val="100000"/>
              </a:lnSpc>
              <a:spcBef>
                <a:spcPts val="1290"/>
              </a:spcBef>
              <a:buChar char="•"/>
              <a:tabLst>
                <a:tab pos="170815" algn="l"/>
              </a:tabLst>
            </a:pPr>
            <a:r>
              <a:rPr lang="en-GB"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  <a:r>
              <a:rPr lang="en-GB"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spc="-15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nulpa</a:t>
            </a:r>
            <a:r>
              <a:rPr lang="en-GB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spc="-15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sitet</a:t>
            </a:r>
            <a:r>
              <a:rPr lang="en-GB"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GB"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spc="-1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corporia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180" indent="-158115">
              <a:lnSpc>
                <a:spcPct val="100000"/>
              </a:lnSpc>
              <a:spcBef>
                <a:spcPts val="280"/>
              </a:spcBef>
              <a:buChar char="•"/>
              <a:tabLst>
                <a:tab pos="170815" algn="l"/>
              </a:tabLst>
            </a:pPr>
            <a:r>
              <a:rPr sz="1600" b="1" spc="-2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Wulpa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sitet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corporia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corrupiciet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180" indent="-158115">
              <a:lnSpc>
                <a:spcPct val="100000"/>
              </a:lnSpc>
              <a:spcBef>
                <a:spcPts val="280"/>
              </a:spcBef>
              <a:buChar char="•"/>
              <a:tabLst>
                <a:tab pos="170815" algn="l"/>
              </a:tabLst>
            </a:pP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Oitet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corporia corrupiciet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180" indent="-158115">
              <a:lnSpc>
                <a:spcPct val="100000"/>
              </a:lnSpc>
              <a:spcBef>
                <a:spcPts val="280"/>
              </a:spcBef>
              <a:buChar char="•"/>
              <a:tabLst>
                <a:tab pos="170815" algn="l"/>
              </a:tabLst>
            </a:pP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2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nulpa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sitet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corporia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corrupiciet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0180" indent="-158115">
              <a:lnSpc>
                <a:spcPct val="100000"/>
              </a:lnSpc>
              <a:spcBef>
                <a:spcPts val="280"/>
              </a:spcBef>
              <a:buChar char="•"/>
              <a:tabLst>
                <a:tab pos="170815" algn="l"/>
              </a:tabLst>
            </a:pPr>
            <a:r>
              <a:rPr sz="1600" b="1" spc="-2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Nulpa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sitet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corporia</a:t>
            </a:r>
            <a:r>
              <a:rPr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corrupiciet</a:t>
            </a:r>
            <a:r>
              <a:rPr sz="1600" b="1" spc="-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5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2789</TotalTime>
  <Words>806</Words>
  <Application>Microsoft Office PowerPoint</Application>
  <PresentationFormat>Custom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Welcome to our poster template! </vt:lpstr>
      <vt:lpstr>PowerPoint Presentation</vt:lpstr>
      <vt:lpstr>PowerPoint Presentation</vt:lpstr>
      <vt:lpstr>PowerPoint Presentation</vt:lpstr>
      <vt:lpstr>Friends &amp;  Family Test</vt:lpstr>
      <vt:lpstr>Test yourself twice  a week. Every week.</vt:lpstr>
      <vt:lpstr>Test yourself twice  a week. Every week.</vt:lpstr>
      <vt:lpstr>Talk to our  Learning Disability Liaison Nurses </vt:lpstr>
      <vt:lpstr>PowerPoint Presentation</vt:lpstr>
      <vt:lpstr>We’re listening</vt:lpstr>
      <vt:lpstr>We’re  short on  space</vt:lpstr>
      <vt:lpstr>Marking Black History Month</vt:lpstr>
      <vt:lpstr>Mealtimes Matter</vt:lpstr>
      <vt:lpstr>A great place  to work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Watson Adrian (RC9) Luton &amp; Dunstable Hospital FT</cp:lastModifiedBy>
  <cp:revision>87</cp:revision>
  <dcterms:created xsi:type="dcterms:W3CDTF">2021-05-28T10:10:50Z</dcterms:created>
  <dcterms:modified xsi:type="dcterms:W3CDTF">2021-09-16T11:20:56Z</dcterms:modified>
</cp:coreProperties>
</file>