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72" r:id="rId2"/>
    <p:sldId id="297" r:id="rId3"/>
    <p:sldId id="298" r:id="rId4"/>
    <p:sldId id="271" r:id="rId5"/>
    <p:sldId id="372" r:id="rId6"/>
    <p:sldId id="364" r:id="rId7"/>
    <p:sldId id="370" r:id="rId8"/>
    <p:sldId id="304" r:id="rId9"/>
    <p:sldId id="365" r:id="rId10"/>
    <p:sldId id="366" r:id="rId11"/>
    <p:sldId id="371" r:id="rId12"/>
    <p:sldId id="373" r:id="rId13"/>
    <p:sldId id="305" r:id="rId14"/>
    <p:sldId id="339" r:id="rId15"/>
    <p:sldId id="342" r:id="rId16"/>
    <p:sldId id="295" r:id="rId17"/>
    <p:sldId id="294" r:id="rId18"/>
    <p:sldId id="378" r:id="rId19"/>
    <p:sldId id="379" r:id="rId20"/>
    <p:sldId id="380" r:id="rId21"/>
    <p:sldId id="345" r:id="rId22"/>
    <p:sldId id="382" r:id="rId23"/>
    <p:sldId id="367" r:id="rId24"/>
    <p:sldId id="374" r:id="rId25"/>
    <p:sldId id="293" r:id="rId26"/>
    <p:sldId id="377" r:id="rId27"/>
    <p:sldId id="375" r:id="rId28"/>
    <p:sldId id="310" r:id="rId29"/>
    <p:sldId id="352" r:id="rId30"/>
    <p:sldId id="319" r:id="rId31"/>
    <p:sldId id="353" r:id="rId32"/>
    <p:sldId id="357" r:id="rId33"/>
    <p:sldId id="351" r:id="rId34"/>
    <p:sldId id="349" r:id="rId35"/>
    <p:sldId id="320" r:id="rId36"/>
    <p:sldId id="362" r:id="rId37"/>
    <p:sldId id="363" r:id="rId38"/>
    <p:sldId id="325" r:id="rId39"/>
    <p:sldId id="369" r:id="rId40"/>
    <p:sldId id="327" r:id="rId41"/>
    <p:sldId id="328" r:id="rId42"/>
    <p:sldId id="359" r:id="rId43"/>
    <p:sldId id="368" r:id="rId44"/>
    <p:sldId id="330" r:id="rId4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015EB8"/>
    <a:srgbClr val="00A59A"/>
    <a:srgbClr val="006AB6"/>
    <a:srgbClr val="005CBB"/>
    <a:srgbClr val="75C002"/>
    <a:srgbClr val="FFC000"/>
    <a:srgbClr val="AF1E74"/>
    <a:srgbClr val="FAE303"/>
    <a:srgbClr val="006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1"/>
    <p:restoredTop sz="96327"/>
  </p:normalViewPr>
  <p:slideViewPr>
    <p:cSldViewPr snapToGrid="0" snapToObjects="1">
      <p:cViewPr>
        <p:scale>
          <a:sx n="80" d="100"/>
          <a:sy n="80" d="100"/>
        </p:scale>
        <p:origin x="-70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1A77C-F8B4-43D7-9688-5219FFCED4B5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BBFF6-8E53-4870-B4D3-FD07E27DB0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067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82F2F-B0C5-4F2A-8EE1-90F6439AB90A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FE85B-BEA1-4A47-BE74-00AABFF55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12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E85B-BEA1-4A47-BE74-00AABFF55E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7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E85B-BEA1-4A47-BE74-00AABFF55E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71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FE85B-BEA1-4A47-BE74-00AABFF55E2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09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ingl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ardrop 10">
            <a:extLst>
              <a:ext uri="{FF2B5EF4-FFF2-40B4-BE49-F238E27FC236}">
                <a16:creationId xmlns="" xmlns:a16="http://schemas.microsoft.com/office/drawing/2014/main" id="{B43E0409-8F4B-9F43-9880-A52C1D84DE57}"/>
              </a:ext>
            </a:extLst>
          </p:cNvPr>
          <p:cNvSpPr/>
          <p:nvPr userDrawn="1"/>
        </p:nvSpPr>
        <p:spPr>
          <a:xfrm rot="16200000">
            <a:off x="5635972" y="1472823"/>
            <a:ext cx="1373316" cy="1373316"/>
          </a:xfrm>
          <a:prstGeom prst="teardrop">
            <a:avLst/>
          </a:prstGeom>
          <a:solidFill>
            <a:srgbClr val="38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="" xmlns:a16="http://schemas.microsoft.com/office/drawing/2014/main" id="{70C0ABA7-9EC6-EA4D-AB5E-D45A2553DF1E}"/>
              </a:ext>
            </a:extLst>
          </p:cNvPr>
          <p:cNvSpPr/>
          <p:nvPr userDrawn="1"/>
        </p:nvSpPr>
        <p:spPr>
          <a:xfrm rot="10800000">
            <a:off x="9880100" y="4751385"/>
            <a:ext cx="1373315" cy="1373315"/>
          </a:xfrm>
          <a:prstGeom prst="teardrop">
            <a:avLst/>
          </a:prstGeom>
          <a:solidFill>
            <a:srgbClr val="75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0D90-AD71-49AF-9EEB-3C8B05E81409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73DB4-EE8C-AD45-B28E-9F09A9FB6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BE38F-89F4-EC44-8480-030F7CA7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18" name="Picture Placeholder 12">
            <a:extLst>
              <a:ext uri="{FF2B5EF4-FFF2-40B4-BE49-F238E27FC236}">
                <a16:creationId xmlns="" xmlns:a16="http://schemas.microsoft.com/office/drawing/2014/main" id="{8C9FBB5E-607A-2644-9A78-FBB0E22A9F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219200"/>
            <a:ext cx="4897030" cy="4897030"/>
          </a:xfrm>
          <a:custGeom>
            <a:avLst/>
            <a:gdLst>
              <a:gd name="connsiteX0" fmla="*/ 1581262 w 3162524"/>
              <a:gd name="connsiteY0" fmla="*/ 0 h 3162524"/>
              <a:gd name="connsiteX1" fmla="*/ 3162524 w 3162524"/>
              <a:gd name="connsiteY1" fmla="*/ 1581262 h 3162524"/>
              <a:gd name="connsiteX2" fmla="*/ 1581262 w 3162524"/>
              <a:gd name="connsiteY2" fmla="*/ 3162524 h 3162524"/>
              <a:gd name="connsiteX3" fmla="*/ 1565040 w 3162524"/>
              <a:gd name="connsiteY3" fmla="*/ 3161705 h 3162524"/>
              <a:gd name="connsiteX4" fmla="*/ 1565040 w 3162524"/>
              <a:gd name="connsiteY4" fmla="*/ 3162524 h 3162524"/>
              <a:gd name="connsiteX5" fmla="*/ 0 w 3162524"/>
              <a:gd name="connsiteY5" fmla="*/ 3162524 h 3162524"/>
              <a:gd name="connsiteX6" fmla="*/ 0 w 3162524"/>
              <a:gd name="connsiteY6" fmla="*/ 1597484 h 3162524"/>
              <a:gd name="connsiteX7" fmla="*/ 819 w 3162524"/>
              <a:gd name="connsiteY7" fmla="*/ 1597484 h 3162524"/>
              <a:gd name="connsiteX8" fmla="*/ 0 w 3162524"/>
              <a:gd name="connsiteY8" fmla="*/ 1581262 h 3162524"/>
              <a:gd name="connsiteX9" fmla="*/ 1581262 w 3162524"/>
              <a:gd name="connsiteY9" fmla="*/ 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524" h="3162524">
                <a:moveTo>
                  <a:pt x="1581262" y="0"/>
                </a:move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lnTo>
                  <a:pt x="1565040" y="3161705"/>
                </a:lnTo>
                <a:lnTo>
                  <a:pt x="1565040" y="3162524"/>
                </a:lnTo>
                <a:lnTo>
                  <a:pt x="0" y="3162524"/>
                </a:lnTo>
                <a:lnTo>
                  <a:pt x="0" y="1597484"/>
                </a:lnTo>
                <a:lnTo>
                  <a:pt x="819" y="1597484"/>
                </a:lnTo>
                <a:lnTo>
                  <a:pt x="0" y="1581262"/>
                </a:lnTo>
                <a:cubicBezTo>
                  <a:pt x="0" y="707955"/>
                  <a:pt x="707955" y="0"/>
                  <a:pt x="15812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2310E50E-1853-D542-B8ED-B9D13B3B7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20" y="1122363"/>
            <a:ext cx="5011200" cy="2387600"/>
          </a:xfrm>
          <a:noFill/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="" xmlns:a16="http://schemas.microsoft.com/office/drawing/2014/main" id="{9DC8CCFA-90D4-4344-AD1B-DF0F1EC28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220" y="3602038"/>
            <a:ext cx="501125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6" name="Picture 15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0BA3C24D-8D7C-1D4A-97E3-25929E4F93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E27CE6-6516-DF4F-B40D-502E4B8D3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271A16-75CB-584B-8F82-51604506BD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94FC9-10F3-1C45-B008-7393DE39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5125"/>
            <a:ext cx="9357757" cy="1325563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5461DD-3306-3D4D-B7EB-6BAD6745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64" y="1825625"/>
            <a:ext cx="7607136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AD3D7D-975E-1C4A-A7C9-562D7365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183-44BA-4EE4-A980-455928DAE15E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41BB9-93DE-F24F-AB94-C6128965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9D29BE-8326-A94F-B51C-7029EB5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80849BB6-BF8D-F04B-93CA-56242C3C3F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3053" y="1825625"/>
            <a:ext cx="3745796" cy="3745796"/>
          </a:xfrm>
          <a:custGeom>
            <a:avLst/>
            <a:gdLst>
              <a:gd name="connsiteX0" fmla="*/ 0 w 3162524"/>
              <a:gd name="connsiteY0" fmla="*/ 0 h 3162524"/>
              <a:gd name="connsiteX1" fmla="*/ 1565040 w 3162524"/>
              <a:gd name="connsiteY1" fmla="*/ 0 h 3162524"/>
              <a:gd name="connsiteX2" fmla="*/ 1565040 w 3162524"/>
              <a:gd name="connsiteY2" fmla="*/ 819 h 3162524"/>
              <a:gd name="connsiteX3" fmla="*/ 1581262 w 3162524"/>
              <a:gd name="connsiteY3" fmla="*/ 0 h 3162524"/>
              <a:gd name="connsiteX4" fmla="*/ 3162524 w 3162524"/>
              <a:gd name="connsiteY4" fmla="*/ 1581262 h 3162524"/>
              <a:gd name="connsiteX5" fmla="*/ 1581262 w 3162524"/>
              <a:gd name="connsiteY5" fmla="*/ 3162524 h 3162524"/>
              <a:gd name="connsiteX6" fmla="*/ 0 w 3162524"/>
              <a:gd name="connsiteY6" fmla="*/ 1581262 h 3162524"/>
              <a:gd name="connsiteX7" fmla="*/ 819 w 3162524"/>
              <a:gd name="connsiteY7" fmla="*/ 1565040 h 3162524"/>
              <a:gd name="connsiteX8" fmla="*/ 0 w 3162524"/>
              <a:gd name="connsiteY8" fmla="*/ 156504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524" h="3162524">
                <a:moveTo>
                  <a:pt x="0" y="0"/>
                </a:moveTo>
                <a:lnTo>
                  <a:pt x="1565040" y="0"/>
                </a:lnTo>
                <a:lnTo>
                  <a:pt x="1565040" y="819"/>
                </a:lnTo>
                <a:lnTo>
                  <a:pt x="1581262" y="0"/>
                </a:ln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cubicBezTo>
                  <a:pt x="707955" y="3162524"/>
                  <a:pt x="0" y="2454569"/>
                  <a:pt x="0" y="1581262"/>
                </a:cubicBezTo>
                <a:lnTo>
                  <a:pt x="819" y="1565040"/>
                </a:lnTo>
                <a:lnTo>
                  <a:pt x="0" y="156504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pic>
        <p:nvPicPr>
          <p:cNvPr id="13" name="Picture 12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D54E8EAF-0DF8-1D49-B612-ABB16C23D6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1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E27CE6-6516-DF4F-B40D-502E4B8D3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271A16-75CB-584B-8F82-51604506BD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94FC9-10F3-1C45-B008-7393DE39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5125"/>
            <a:ext cx="9357757" cy="1325563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5461DD-3306-3D4D-B7EB-6BAD6745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63" y="1825625"/>
            <a:ext cx="9373093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AD3D7D-975E-1C4A-A7C9-562D7365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9401-1CE6-44CC-92C8-FE20CBA5C8F1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41BB9-93DE-F24F-AB94-C6128965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9D29BE-8326-A94F-B51C-7029EB5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D54E8EAF-0DF8-1D49-B612-ABB16C23D6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4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5B50DD7-AA54-9740-981B-B46725DD0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704D9E-934F-5D49-A68B-99F093FC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5125"/>
            <a:ext cx="9381507" cy="1146175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351D4-B5BF-B648-B3D1-696368B64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264" y="1677988"/>
            <a:ext cx="6250776" cy="44989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B9BD12-8B26-2140-BFEF-81C7794F3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FBB6-7C13-4F38-A7F3-2B5679AB2478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42396A-EBE1-2647-AC54-2F251339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7372CE-134C-E24F-9B1F-4BFC23AB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142399D-6153-7F47-92B8-39256BFEA4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pic>
        <p:nvPicPr>
          <p:cNvPr id="12" name="Picture 11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1D72773E-2728-044B-9D87-6891644AA5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137C32BD-A6FF-B24D-91F3-919E4D45E7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12203" y="1690687"/>
            <a:ext cx="3899780" cy="4498975"/>
          </a:xfrm>
          <a:custGeom>
            <a:avLst/>
            <a:gdLst>
              <a:gd name="connsiteX0" fmla="*/ 0 w 4597236"/>
              <a:gd name="connsiteY0" fmla="*/ 0 h 5303593"/>
              <a:gd name="connsiteX1" fmla="*/ 4597236 w 4597236"/>
              <a:gd name="connsiteY1" fmla="*/ 0 h 5303593"/>
              <a:gd name="connsiteX2" fmla="*/ 4597236 w 4597236"/>
              <a:gd name="connsiteY2" fmla="*/ 3203103 h 5303593"/>
              <a:gd name="connsiteX3" fmla="*/ 4597236 w 4597236"/>
              <a:gd name="connsiteY3" fmla="*/ 3534724 h 5303593"/>
              <a:gd name="connsiteX4" fmla="*/ 4597236 w 4597236"/>
              <a:gd name="connsiteY4" fmla="*/ 4495404 h 5303593"/>
              <a:gd name="connsiteX5" fmla="*/ 4597236 w 4597236"/>
              <a:gd name="connsiteY5" fmla="*/ 4953504 h 5303593"/>
              <a:gd name="connsiteX6" fmla="*/ 4247147 w 4597236"/>
              <a:gd name="connsiteY6" fmla="*/ 5303593 h 5303593"/>
              <a:gd name="connsiteX7" fmla="*/ 3164901 w 4597236"/>
              <a:gd name="connsiteY7" fmla="*/ 5303593 h 5303593"/>
              <a:gd name="connsiteX8" fmla="*/ 1849909 w 4597236"/>
              <a:gd name="connsiteY8" fmla="*/ 5303593 h 5303593"/>
              <a:gd name="connsiteX9" fmla="*/ 1849909 w 4597236"/>
              <a:gd name="connsiteY9" fmla="*/ 5302284 h 5303593"/>
              <a:gd name="connsiteX10" fmla="*/ 0 w 4597236"/>
              <a:gd name="connsiteY10" fmla="*/ 5300442 h 5303593"/>
              <a:gd name="connsiteX11" fmla="*/ 0 w 4597236"/>
              <a:gd name="connsiteY11" fmla="*/ 3534724 h 5303593"/>
              <a:gd name="connsiteX12" fmla="*/ 0 w 4597236"/>
              <a:gd name="connsiteY12" fmla="*/ 2235868 h 530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7236" h="5303593">
                <a:moveTo>
                  <a:pt x="0" y="0"/>
                </a:moveTo>
                <a:lnTo>
                  <a:pt x="4597236" y="0"/>
                </a:lnTo>
                <a:lnTo>
                  <a:pt x="4597236" y="3203103"/>
                </a:lnTo>
                <a:lnTo>
                  <a:pt x="4597236" y="3534724"/>
                </a:lnTo>
                <a:lnTo>
                  <a:pt x="4597236" y="4495404"/>
                </a:lnTo>
                <a:lnTo>
                  <a:pt x="4597236" y="4953504"/>
                </a:lnTo>
                <a:cubicBezTo>
                  <a:pt x="4597236" y="5146853"/>
                  <a:pt x="4440496" y="5303593"/>
                  <a:pt x="4247147" y="5303593"/>
                </a:cubicBezTo>
                <a:lnTo>
                  <a:pt x="3164901" y="5303593"/>
                </a:lnTo>
                <a:lnTo>
                  <a:pt x="1849909" y="5303593"/>
                </a:lnTo>
                <a:lnTo>
                  <a:pt x="1849909" y="5302284"/>
                </a:lnTo>
                <a:lnTo>
                  <a:pt x="0" y="5300442"/>
                </a:lnTo>
                <a:lnTo>
                  <a:pt x="0" y="3534724"/>
                </a:lnTo>
                <a:lnTo>
                  <a:pt x="0" y="22358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70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4E5F2C3-729C-6447-A34F-07593FC26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9C8010-3A3C-BC4D-8F22-3F33B542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5125"/>
            <a:ext cx="9334006" cy="1325563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ACCEC8-3CF6-F245-82CA-376793880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264" y="1681163"/>
            <a:ext cx="62812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EFA320-02D8-1943-B89D-754FBA8BE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264" y="2505075"/>
            <a:ext cx="6281256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CFD424-AC5E-BC49-91A6-F4740FB2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26220-007C-4196-BCCD-3FF548B052B7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B1713C-B49E-074E-B78D-52E720F6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D559AA4-C620-F141-853C-789B9A885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8097E7-66C6-0840-8C32-1253A8607A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pic>
        <p:nvPicPr>
          <p:cNvPr id="13" name="Picture 12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75731CE-DC0A-204C-9382-5916E1AF6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  <p:sp>
        <p:nvSpPr>
          <p:cNvPr id="12" name="Picture Placeholder 12">
            <a:extLst>
              <a:ext uri="{FF2B5EF4-FFF2-40B4-BE49-F238E27FC236}">
                <a16:creationId xmlns="" xmlns:a16="http://schemas.microsoft.com/office/drawing/2014/main" id="{EC3114C5-6E02-0745-8D65-A446C6341D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12203" y="1690687"/>
            <a:ext cx="3899780" cy="4498975"/>
          </a:xfrm>
          <a:custGeom>
            <a:avLst/>
            <a:gdLst>
              <a:gd name="connsiteX0" fmla="*/ 0 w 4597236"/>
              <a:gd name="connsiteY0" fmla="*/ 0 h 5303593"/>
              <a:gd name="connsiteX1" fmla="*/ 4597236 w 4597236"/>
              <a:gd name="connsiteY1" fmla="*/ 0 h 5303593"/>
              <a:gd name="connsiteX2" fmla="*/ 4597236 w 4597236"/>
              <a:gd name="connsiteY2" fmla="*/ 3203103 h 5303593"/>
              <a:gd name="connsiteX3" fmla="*/ 4597236 w 4597236"/>
              <a:gd name="connsiteY3" fmla="*/ 3534724 h 5303593"/>
              <a:gd name="connsiteX4" fmla="*/ 4597236 w 4597236"/>
              <a:gd name="connsiteY4" fmla="*/ 4495404 h 5303593"/>
              <a:gd name="connsiteX5" fmla="*/ 4597236 w 4597236"/>
              <a:gd name="connsiteY5" fmla="*/ 4953504 h 5303593"/>
              <a:gd name="connsiteX6" fmla="*/ 4247147 w 4597236"/>
              <a:gd name="connsiteY6" fmla="*/ 5303593 h 5303593"/>
              <a:gd name="connsiteX7" fmla="*/ 3164901 w 4597236"/>
              <a:gd name="connsiteY7" fmla="*/ 5303593 h 5303593"/>
              <a:gd name="connsiteX8" fmla="*/ 1849909 w 4597236"/>
              <a:gd name="connsiteY8" fmla="*/ 5303593 h 5303593"/>
              <a:gd name="connsiteX9" fmla="*/ 1849909 w 4597236"/>
              <a:gd name="connsiteY9" fmla="*/ 5302284 h 5303593"/>
              <a:gd name="connsiteX10" fmla="*/ 0 w 4597236"/>
              <a:gd name="connsiteY10" fmla="*/ 5300442 h 5303593"/>
              <a:gd name="connsiteX11" fmla="*/ 0 w 4597236"/>
              <a:gd name="connsiteY11" fmla="*/ 3534724 h 5303593"/>
              <a:gd name="connsiteX12" fmla="*/ 0 w 4597236"/>
              <a:gd name="connsiteY12" fmla="*/ 2235868 h 530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7236" h="5303593">
                <a:moveTo>
                  <a:pt x="0" y="0"/>
                </a:moveTo>
                <a:lnTo>
                  <a:pt x="4597236" y="0"/>
                </a:lnTo>
                <a:lnTo>
                  <a:pt x="4597236" y="3203103"/>
                </a:lnTo>
                <a:lnTo>
                  <a:pt x="4597236" y="3534724"/>
                </a:lnTo>
                <a:lnTo>
                  <a:pt x="4597236" y="4495404"/>
                </a:lnTo>
                <a:lnTo>
                  <a:pt x="4597236" y="4953504"/>
                </a:lnTo>
                <a:cubicBezTo>
                  <a:pt x="4597236" y="5146853"/>
                  <a:pt x="4440496" y="5303593"/>
                  <a:pt x="4247147" y="5303593"/>
                </a:cubicBezTo>
                <a:lnTo>
                  <a:pt x="3164901" y="5303593"/>
                </a:lnTo>
                <a:lnTo>
                  <a:pt x="1849909" y="5303593"/>
                </a:lnTo>
                <a:lnTo>
                  <a:pt x="1849909" y="5302284"/>
                </a:lnTo>
                <a:lnTo>
                  <a:pt x="0" y="5300442"/>
                </a:lnTo>
                <a:lnTo>
                  <a:pt x="0" y="3534724"/>
                </a:lnTo>
                <a:lnTo>
                  <a:pt x="0" y="22358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34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5B50DD7-AA54-9740-981B-B46725DD0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704D9E-934F-5D49-A68B-99F093FC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5125"/>
            <a:ext cx="9381507" cy="1325563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351D4-B5BF-B648-B3D1-696368B64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264" y="1825625"/>
            <a:ext cx="5473536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B9BD12-8B26-2140-BFEF-81C7794F3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7D52-BC4C-4A07-97F0-FDB5C6AF9969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42396A-EBE1-2647-AC54-2F251339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7372CE-134C-E24F-9B1F-4BFC23AB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142399D-6153-7F47-92B8-39256BFEA4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pic>
        <p:nvPicPr>
          <p:cNvPr id="12" name="Picture 11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1D72773E-2728-044B-9D87-6891644AA5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AEA62559-EDD4-4B48-B85D-2D8137B590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825625"/>
            <a:ext cx="5473536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0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4E5F2C3-729C-6447-A34F-07593FC26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9C8010-3A3C-BC4D-8F22-3F33B542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5125"/>
            <a:ext cx="9334006" cy="1325563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ACCEC8-3CF6-F245-82CA-376793880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264" y="1681163"/>
            <a:ext cx="5451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EFA320-02D8-1943-B89D-754FBA8BE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264" y="2505075"/>
            <a:ext cx="5451311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CFD424-AC5E-BC49-91A6-F4740FB2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C951-91D2-4E73-B86B-6A0009693A67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B1713C-B49E-074E-B78D-52E720F6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D559AA4-C620-F141-853C-789B9A885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8097E7-66C6-0840-8C32-1253A8607A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pic>
        <p:nvPicPr>
          <p:cNvPr id="13" name="Picture 12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75731CE-DC0A-204C-9382-5916E1AF6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6490E45A-5BD5-2741-9A92-A81204DE3F7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681163"/>
            <a:ext cx="5451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="" xmlns:a16="http://schemas.microsoft.com/office/drawing/2014/main" id="{037D7F2A-AFB9-FC4E-A01D-BA1D0B43F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2505075"/>
            <a:ext cx="5451311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65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1C8ABE-B0BC-C34E-9FE9-CD29C4D4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FF64-1727-4ADE-8168-468709D22F3A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03E708-56B4-8D42-A5DE-1ECC66F3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8877EB-687E-ED47-A37C-84FC579F1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7BFE09-FC32-5F4E-97D9-3545985039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B1BD08-9B2F-1541-B509-52CCF50D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CD1370A4-3284-0E4D-B6F7-61D847C0EC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6442" y="1532221"/>
            <a:ext cx="4353708" cy="4353708"/>
          </a:xfrm>
          <a:custGeom>
            <a:avLst/>
            <a:gdLst>
              <a:gd name="connsiteX0" fmla="*/ 0 w 3162524"/>
              <a:gd name="connsiteY0" fmla="*/ 0 h 3162524"/>
              <a:gd name="connsiteX1" fmla="*/ 1565040 w 3162524"/>
              <a:gd name="connsiteY1" fmla="*/ 0 h 3162524"/>
              <a:gd name="connsiteX2" fmla="*/ 1565040 w 3162524"/>
              <a:gd name="connsiteY2" fmla="*/ 819 h 3162524"/>
              <a:gd name="connsiteX3" fmla="*/ 1581262 w 3162524"/>
              <a:gd name="connsiteY3" fmla="*/ 0 h 3162524"/>
              <a:gd name="connsiteX4" fmla="*/ 3162524 w 3162524"/>
              <a:gd name="connsiteY4" fmla="*/ 1581262 h 3162524"/>
              <a:gd name="connsiteX5" fmla="*/ 1581262 w 3162524"/>
              <a:gd name="connsiteY5" fmla="*/ 3162524 h 3162524"/>
              <a:gd name="connsiteX6" fmla="*/ 0 w 3162524"/>
              <a:gd name="connsiteY6" fmla="*/ 1581262 h 3162524"/>
              <a:gd name="connsiteX7" fmla="*/ 819 w 3162524"/>
              <a:gd name="connsiteY7" fmla="*/ 1565040 h 3162524"/>
              <a:gd name="connsiteX8" fmla="*/ 0 w 3162524"/>
              <a:gd name="connsiteY8" fmla="*/ 156504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524" h="3162524">
                <a:moveTo>
                  <a:pt x="0" y="0"/>
                </a:moveTo>
                <a:lnTo>
                  <a:pt x="1565040" y="0"/>
                </a:lnTo>
                <a:lnTo>
                  <a:pt x="1565040" y="819"/>
                </a:lnTo>
                <a:lnTo>
                  <a:pt x="1581262" y="0"/>
                </a:ln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cubicBezTo>
                  <a:pt x="707955" y="3162524"/>
                  <a:pt x="0" y="2454569"/>
                  <a:pt x="0" y="1581262"/>
                </a:cubicBezTo>
                <a:lnTo>
                  <a:pt x="819" y="1565040"/>
                </a:lnTo>
                <a:lnTo>
                  <a:pt x="0" y="156504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42AC1C80-16B2-6542-8C8C-F062600E7057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386334" y="3602038"/>
            <a:ext cx="501125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5" name="Picture 14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12EB82D1-9D58-E14A-8440-FD60A478D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CDF39CF0-6695-C444-93CE-831646D3F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20" y="1532221"/>
            <a:ext cx="5011200" cy="1977742"/>
          </a:xfrm>
          <a:noFill/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52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A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1C8ABE-B0BC-C34E-9FE9-CD29C4D4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9A2A-B734-4586-BEBA-DC967B6A8054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03E708-56B4-8D42-A5DE-1ECC66F3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8877EB-687E-ED47-A37C-84FC579F1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7BFE09-FC32-5F4E-97D9-3545985039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B1BD08-9B2F-1541-B509-52CCF50D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E245D811-8D7A-3446-B22F-DF6C6F2A25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29338" y="1532221"/>
            <a:ext cx="4353708" cy="4353708"/>
          </a:xfrm>
          <a:custGeom>
            <a:avLst/>
            <a:gdLst>
              <a:gd name="connsiteX0" fmla="*/ 1581262 w 3162524"/>
              <a:gd name="connsiteY0" fmla="*/ 0 h 3162524"/>
              <a:gd name="connsiteX1" fmla="*/ 3162524 w 3162524"/>
              <a:gd name="connsiteY1" fmla="*/ 1581262 h 3162524"/>
              <a:gd name="connsiteX2" fmla="*/ 1581262 w 3162524"/>
              <a:gd name="connsiteY2" fmla="*/ 3162524 h 3162524"/>
              <a:gd name="connsiteX3" fmla="*/ 1565040 w 3162524"/>
              <a:gd name="connsiteY3" fmla="*/ 3161705 h 3162524"/>
              <a:gd name="connsiteX4" fmla="*/ 1565040 w 3162524"/>
              <a:gd name="connsiteY4" fmla="*/ 3162524 h 3162524"/>
              <a:gd name="connsiteX5" fmla="*/ 0 w 3162524"/>
              <a:gd name="connsiteY5" fmla="*/ 3162524 h 3162524"/>
              <a:gd name="connsiteX6" fmla="*/ 0 w 3162524"/>
              <a:gd name="connsiteY6" fmla="*/ 1597484 h 3162524"/>
              <a:gd name="connsiteX7" fmla="*/ 819 w 3162524"/>
              <a:gd name="connsiteY7" fmla="*/ 1597484 h 3162524"/>
              <a:gd name="connsiteX8" fmla="*/ 0 w 3162524"/>
              <a:gd name="connsiteY8" fmla="*/ 1581262 h 3162524"/>
              <a:gd name="connsiteX9" fmla="*/ 1581262 w 3162524"/>
              <a:gd name="connsiteY9" fmla="*/ 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524" h="3162524">
                <a:moveTo>
                  <a:pt x="1581262" y="0"/>
                </a:move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lnTo>
                  <a:pt x="1565040" y="3161705"/>
                </a:lnTo>
                <a:lnTo>
                  <a:pt x="1565040" y="3162524"/>
                </a:lnTo>
                <a:lnTo>
                  <a:pt x="0" y="3162524"/>
                </a:lnTo>
                <a:lnTo>
                  <a:pt x="0" y="1597484"/>
                </a:lnTo>
                <a:lnTo>
                  <a:pt x="819" y="1597484"/>
                </a:lnTo>
                <a:lnTo>
                  <a:pt x="0" y="1581262"/>
                </a:lnTo>
                <a:cubicBezTo>
                  <a:pt x="0" y="707955"/>
                  <a:pt x="707955" y="0"/>
                  <a:pt x="15812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8F8F18BB-8F6A-2B43-BFD2-73B768251883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86334" y="3602038"/>
            <a:ext cx="501125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5" name="Picture 14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27EA0188-90A0-E345-B6D3-48FA4E876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A74D5BCA-6457-A94B-A3D6-8FAE35CD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20" y="1532221"/>
            <a:ext cx="5011200" cy="1977742"/>
          </a:xfrm>
          <a:noFill/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95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A49C8-2151-E347-BB75-1AC1CEE5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3600"/>
            <a:ext cx="944088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6D99DFB-EEB7-1040-A178-89F667F2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0639" y="6356350"/>
            <a:ext cx="3070761" cy="365125"/>
          </a:xfrm>
        </p:spPr>
        <p:txBody>
          <a:bodyPr/>
          <a:lstStyle/>
          <a:p>
            <a:fld id="{EDD2D47B-5226-42C1-A523-587714A524CF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02D944-F701-9C4A-8BC2-47C32885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EB22B9-8DC9-0748-AB60-7FB5BB98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599879-F66F-8C48-80C0-5F090D1D7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29263C-8EDD-4C46-A118-A5A1DF550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pic>
        <p:nvPicPr>
          <p:cNvPr id="11" name="Picture 10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D65A1278-3B7C-074C-88AB-96BE453117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="" xmlns:a16="http://schemas.microsoft.com/office/drawing/2014/main" id="{BAFCEF55-58E2-4D4D-A02F-C169707159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82041" y="1860118"/>
            <a:ext cx="6198429" cy="4136197"/>
          </a:xfrm>
          <a:custGeom>
            <a:avLst/>
            <a:gdLst>
              <a:gd name="connsiteX0" fmla="*/ 0 w 7296405"/>
              <a:gd name="connsiteY0" fmla="*/ 0 h 4868876"/>
              <a:gd name="connsiteX1" fmla="*/ 7295813 w 7296405"/>
              <a:gd name="connsiteY1" fmla="*/ 0 h 4868876"/>
              <a:gd name="connsiteX2" fmla="*/ 7296035 w 7296405"/>
              <a:gd name="connsiteY2" fmla="*/ 1382767 h 4868876"/>
              <a:gd name="connsiteX3" fmla="*/ 7296063 w 7296405"/>
              <a:gd name="connsiteY3" fmla="*/ 1535126 h 4868876"/>
              <a:gd name="connsiteX4" fmla="*/ 7296405 w 7296405"/>
              <a:gd name="connsiteY4" fmla="*/ 1535126 h 4868876"/>
              <a:gd name="connsiteX5" fmla="*/ 7296405 w 7296405"/>
              <a:gd name="connsiteY5" fmla="*/ 3586175 h 4868876"/>
              <a:gd name="connsiteX6" fmla="*/ 7296405 w 7296405"/>
              <a:gd name="connsiteY6" fmla="*/ 4313240 h 4868876"/>
              <a:gd name="connsiteX7" fmla="*/ 6740769 w 7296405"/>
              <a:gd name="connsiteY7" fmla="*/ 4868876 h 4868876"/>
              <a:gd name="connsiteX8" fmla="*/ 5023105 w 7296405"/>
              <a:gd name="connsiteY8" fmla="*/ 4868876 h 4868876"/>
              <a:gd name="connsiteX9" fmla="*/ 2936043 w 7296405"/>
              <a:gd name="connsiteY9" fmla="*/ 4868876 h 4868876"/>
              <a:gd name="connsiteX10" fmla="*/ 2936043 w 7296405"/>
              <a:gd name="connsiteY10" fmla="*/ 4866798 h 4868876"/>
              <a:gd name="connsiteX11" fmla="*/ 0 w 7296405"/>
              <a:gd name="connsiteY11" fmla="*/ 4863875 h 486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96405" h="4868876">
                <a:moveTo>
                  <a:pt x="0" y="0"/>
                </a:moveTo>
                <a:lnTo>
                  <a:pt x="7295813" y="0"/>
                </a:lnTo>
                <a:cubicBezTo>
                  <a:pt x="7295887" y="529235"/>
                  <a:pt x="7295961" y="967386"/>
                  <a:pt x="7296035" y="1382767"/>
                </a:cubicBezTo>
                <a:lnTo>
                  <a:pt x="7296063" y="1535126"/>
                </a:lnTo>
                <a:lnTo>
                  <a:pt x="7296405" y="1535126"/>
                </a:lnTo>
                <a:lnTo>
                  <a:pt x="7296405" y="3586175"/>
                </a:lnTo>
                <a:lnTo>
                  <a:pt x="7296405" y="4313240"/>
                </a:lnTo>
                <a:cubicBezTo>
                  <a:pt x="7296405" y="4620109"/>
                  <a:pt x="7047638" y="4868876"/>
                  <a:pt x="6740769" y="4868876"/>
                </a:cubicBezTo>
                <a:lnTo>
                  <a:pt x="5023105" y="4868876"/>
                </a:lnTo>
                <a:lnTo>
                  <a:pt x="2936043" y="4868876"/>
                </a:lnTo>
                <a:lnTo>
                  <a:pt x="2936043" y="4866798"/>
                </a:lnTo>
                <a:lnTo>
                  <a:pt x="0" y="486387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7A1808B3-F094-ED40-85BC-303CFFBC5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264" y="1825625"/>
            <a:ext cx="452647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2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A49C8-2151-E347-BB75-1AC1CEE5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3600"/>
            <a:ext cx="944088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6D99DFB-EEB7-1040-A178-89F667F2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0639" y="6356350"/>
            <a:ext cx="3070761" cy="365125"/>
          </a:xfrm>
        </p:spPr>
        <p:txBody>
          <a:bodyPr/>
          <a:lstStyle/>
          <a:p>
            <a:fld id="{C610210D-C681-4A25-8195-D79BB5E9B967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02D944-F701-9C4A-8BC2-47C32885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EB22B9-8DC9-0748-AB60-7FB5BB98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599879-F66F-8C48-80C0-5F090D1D7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29263C-8EDD-4C46-A118-A5A1DF550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pic>
        <p:nvPicPr>
          <p:cNvPr id="11" name="Picture 10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D65A1278-3B7C-074C-88AB-96BE453117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oubl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ardrop 11">
            <a:extLst>
              <a:ext uri="{FF2B5EF4-FFF2-40B4-BE49-F238E27FC236}">
                <a16:creationId xmlns="" xmlns:a16="http://schemas.microsoft.com/office/drawing/2014/main" id="{585F10A0-78FD-EB4E-9816-8ECAE24B57AE}"/>
              </a:ext>
            </a:extLst>
          </p:cNvPr>
          <p:cNvSpPr/>
          <p:nvPr userDrawn="1"/>
        </p:nvSpPr>
        <p:spPr>
          <a:xfrm rot="16200000">
            <a:off x="5367291" y="1290931"/>
            <a:ext cx="1373316" cy="1373316"/>
          </a:xfrm>
          <a:prstGeom prst="teardrop">
            <a:avLst/>
          </a:prstGeom>
          <a:solidFill>
            <a:srgbClr val="38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ardrop 13">
            <a:extLst>
              <a:ext uri="{FF2B5EF4-FFF2-40B4-BE49-F238E27FC236}">
                <a16:creationId xmlns="" xmlns:a16="http://schemas.microsoft.com/office/drawing/2014/main" id="{350E660E-7562-6B49-B157-CDF2A0432716}"/>
              </a:ext>
            </a:extLst>
          </p:cNvPr>
          <p:cNvSpPr/>
          <p:nvPr userDrawn="1"/>
        </p:nvSpPr>
        <p:spPr>
          <a:xfrm rot="10800000">
            <a:off x="9206675" y="3819463"/>
            <a:ext cx="1373315" cy="1373315"/>
          </a:xfrm>
          <a:prstGeom prst="teardrop">
            <a:avLst/>
          </a:prstGeom>
          <a:solidFill>
            <a:srgbClr val="75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14D2-60B1-4D1C-B356-DAE9652461AF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73DB4-EE8C-AD45-B28E-9F09A9FB6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BE38F-89F4-EC44-8480-030F7CA7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1AE6790E-0A8B-0A4D-A6AB-3F7B0EBD76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54165" y="1083636"/>
            <a:ext cx="4114800" cy="4114800"/>
          </a:xfrm>
          <a:custGeom>
            <a:avLst/>
            <a:gdLst>
              <a:gd name="connsiteX0" fmla="*/ 0 w 3162524"/>
              <a:gd name="connsiteY0" fmla="*/ 0 h 3162524"/>
              <a:gd name="connsiteX1" fmla="*/ 1565040 w 3162524"/>
              <a:gd name="connsiteY1" fmla="*/ 0 h 3162524"/>
              <a:gd name="connsiteX2" fmla="*/ 1565040 w 3162524"/>
              <a:gd name="connsiteY2" fmla="*/ 819 h 3162524"/>
              <a:gd name="connsiteX3" fmla="*/ 1581262 w 3162524"/>
              <a:gd name="connsiteY3" fmla="*/ 0 h 3162524"/>
              <a:gd name="connsiteX4" fmla="*/ 3162524 w 3162524"/>
              <a:gd name="connsiteY4" fmla="*/ 1581262 h 3162524"/>
              <a:gd name="connsiteX5" fmla="*/ 1581262 w 3162524"/>
              <a:gd name="connsiteY5" fmla="*/ 3162524 h 3162524"/>
              <a:gd name="connsiteX6" fmla="*/ 0 w 3162524"/>
              <a:gd name="connsiteY6" fmla="*/ 1581262 h 3162524"/>
              <a:gd name="connsiteX7" fmla="*/ 819 w 3162524"/>
              <a:gd name="connsiteY7" fmla="*/ 1565040 h 3162524"/>
              <a:gd name="connsiteX8" fmla="*/ 0 w 3162524"/>
              <a:gd name="connsiteY8" fmla="*/ 156504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524" h="3162524">
                <a:moveTo>
                  <a:pt x="0" y="0"/>
                </a:moveTo>
                <a:lnTo>
                  <a:pt x="1565040" y="0"/>
                </a:lnTo>
                <a:lnTo>
                  <a:pt x="1565040" y="819"/>
                </a:lnTo>
                <a:lnTo>
                  <a:pt x="1581262" y="0"/>
                </a:ln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cubicBezTo>
                  <a:pt x="707955" y="3162524"/>
                  <a:pt x="0" y="2454569"/>
                  <a:pt x="0" y="1581262"/>
                </a:cubicBezTo>
                <a:lnTo>
                  <a:pt x="819" y="1565040"/>
                </a:lnTo>
                <a:lnTo>
                  <a:pt x="0" y="156504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186305A2-819B-744F-803D-0E25E2C7F0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3693" y="3644329"/>
            <a:ext cx="2029425" cy="2029425"/>
          </a:xfrm>
          <a:custGeom>
            <a:avLst/>
            <a:gdLst>
              <a:gd name="connsiteX0" fmla="*/ 1581262 w 3162524"/>
              <a:gd name="connsiteY0" fmla="*/ 0 h 3162524"/>
              <a:gd name="connsiteX1" fmla="*/ 3162524 w 3162524"/>
              <a:gd name="connsiteY1" fmla="*/ 1581262 h 3162524"/>
              <a:gd name="connsiteX2" fmla="*/ 1581262 w 3162524"/>
              <a:gd name="connsiteY2" fmla="*/ 3162524 h 3162524"/>
              <a:gd name="connsiteX3" fmla="*/ 1565040 w 3162524"/>
              <a:gd name="connsiteY3" fmla="*/ 3161705 h 3162524"/>
              <a:gd name="connsiteX4" fmla="*/ 1565040 w 3162524"/>
              <a:gd name="connsiteY4" fmla="*/ 3162524 h 3162524"/>
              <a:gd name="connsiteX5" fmla="*/ 0 w 3162524"/>
              <a:gd name="connsiteY5" fmla="*/ 3162524 h 3162524"/>
              <a:gd name="connsiteX6" fmla="*/ 0 w 3162524"/>
              <a:gd name="connsiteY6" fmla="*/ 1597484 h 3162524"/>
              <a:gd name="connsiteX7" fmla="*/ 819 w 3162524"/>
              <a:gd name="connsiteY7" fmla="*/ 1597484 h 3162524"/>
              <a:gd name="connsiteX8" fmla="*/ 0 w 3162524"/>
              <a:gd name="connsiteY8" fmla="*/ 1581262 h 3162524"/>
              <a:gd name="connsiteX9" fmla="*/ 1581262 w 3162524"/>
              <a:gd name="connsiteY9" fmla="*/ 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524" h="3162524">
                <a:moveTo>
                  <a:pt x="1581262" y="0"/>
                </a:move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lnTo>
                  <a:pt x="1565040" y="3161705"/>
                </a:lnTo>
                <a:lnTo>
                  <a:pt x="1565040" y="3162524"/>
                </a:lnTo>
                <a:lnTo>
                  <a:pt x="0" y="3162524"/>
                </a:lnTo>
                <a:lnTo>
                  <a:pt x="0" y="1597484"/>
                </a:lnTo>
                <a:lnTo>
                  <a:pt x="819" y="1597484"/>
                </a:lnTo>
                <a:lnTo>
                  <a:pt x="0" y="1581262"/>
                </a:lnTo>
                <a:cubicBezTo>
                  <a:pt x="0" y="707955"/>
                  <a:pt x="707955" y="0"/>
                  <a:pt x="15812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en-US" dirty="0"/>
              <a:t>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527B61D7-2FB5-FD41-9E64-B9BFAB6E3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20" y="1122363"/>
            <a:ext cx="5011200" cy="2387600"/>
          </a:xfrm>
          <a:noFill/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CFAA430B-5C82-1A4E-8B5D-98775C47F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220" y="3602038"/>
            <a:ext cx="501125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7" name="Picture 16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6663EF89-26AC-0D41-AD44-BE125FF2B5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7EB2760-F673-1C4C-A76A-1D7B75E2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94AB-3D0A-4A60-B016-F249559FF353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702C21-D87F-584D-9A50-9A53A557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C04EBD2-053A-2D4F-89A0-6F0D65DC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4BD6B270-D3B3-2E42-B2DF-C8219F189C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265" y="1275841"/>
            <a:ext cx="3334260" cy="3334260"/>
          </a:xfrm>
          <a:custGeom>
            <a:avLst/>
            <a:gdLst>
              <a:gd name="connsiteX0" fmla="*/ 0 w 3162524"/>
              <a:gd name="connsiteY0" fmla="*/ 0 h 3162524"/>
              <a:gd name="connsiteX1" fmla="*/ 1565040 w 3162524"/>
              <a:gd name="connsiteY1" fmla="*/ 0 h 3162524"/>
              <a:gd name="connsiteX2" fmla="*/ 1565040 w 3162524"/>
              <a:gd name="connsiteY2" fmla="*/ 819 h 3162524"/>
              <a:gd name="connsiteX3" fmla="*/ 1581262 w 3162524"/>
              <a:gd name="connsiteY3" fmla="*/ 0 h 3162524"/>
              <a:gd name="connsiteX4" fmla="*/ 3162524 w 3162524"/>
              <a:gd name="connsiteY4" fmla="*/ 1581262 h 3162524"/>
              <a:gd name="connsiteX5" fmla="*/ 1581262 w 3162524"/>
              <a:gd name="connsiteY5" fmla="*/ 3162524 h 3162524"/>
              <a:gd name="connsiteX6" fmla="*/ 0 w 3162524"/>
              <a:gd name="connsiteY6" fmla="*/ 1581262 h 3162524"/>
              <a:gd name="connsiteX7" fmla="*/ 819 w 3162524"/>
              <a:gd name="connsiteY7" fmla="*/ 1565040 h 3162524"/>
              <a:gd name="connsiteX8" fmla="*/ 0 w 3162524"/>
              <a:gd name="connsiteY8" fmla="*/ 156504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524" h="3162524">
                <a:moveTo>
                  <a:pt x="0" y="0"/>
                </a:moveTo>
                <a:lnTo>
                  <a:pt x="1565040" y="0"/>
                </a:lnTo>
                <a:lnTo>
                  <a:pt x="1565040" y="819"/>
                </a:lnTo>
                <a:lnTo>
                  <a:pt x="1581262" y="0"/>
                </a:ln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cubicBezTo>
                  <a:pt x="707955" y="3162524"/>
                  <a:pt x="0" y="2454569"/>
                  <a:pt x="0" y="1581262"/>
                </a:cubicBezTo>
                <a:lnTo>
                  <a:pt x="819" y="1565040"/>
                </a:lnTo>
                <a:lnTo>
                  <a:pt x="0" y="156504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E2C67BF1-E5D5-9F4B-A62D-123867B84B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6670" y="1275841"/>
            <a:ext cx="3334260" cy="3334260"/>
          </a:xfrm>
          <a:custGeom>
            <a:avLst/>
            <a:gdLst>
              <a:gd name="connsiteX0" fmla="*/ 1581262 w 3162524"/>
              <a:gd name="connsiteY0" fmla="*/ 0 h 3162524"/>
              <a:gd name="connsiteX1" fmla="*/ 3162524 w 3162524"/>
              <a:gd name="connsiteY1" fmla="*/ 1581262 h 3162524"/>
              <a:gd name="connsiteX2" fmla="*/ 1581262 w 3162524"/>
              <a:gd name="connsiteY2" fmla="*/ 3162524 h 3162524"/>
              <a:gd name="connsiteX3" fmla="*/ 1565040 w 3162524"/>
              <a:gd name="connsiteY3" fmla="*/ 3161705 h 3162524"/>
              <a:gd name="connsiteX4" fmla="*/ 1565040 w 3162524"/>
              <a:gd name="connsiteY4" fmla="*/ 3162524 h 3162524"/>
              <a:gd name="connsiteX5" fmla="*/ 0 w 3162524"/>
              <a:gd name="connsiteY5" fmla="*/ 3162524 h 3162524"/>
              <a:gd name="connsiteX6" fmla="*/ 0 w 3162524"/>
              <a:gd name="connsiteY6" fmla="*/ 1597484 h 3162524"/>
              <a:gd name="connsiteX7" fmla="*/ 819 w 3162524"/>
              <a:gd name="connsiteY7" fmla="*/ 1597484 h 3162524"/>
              <a:gd name="connsiteX8" fmla="*/ 0 w 3162524"/>
              <a:gd name="connsiteY8" fmla="*/ 1581262 h 3162524"/>
              <a:gd name="connsiteX9" fmla="*/ 1581262 w 3162524"/>
              <a:gd name="connsiteY9" fmla="*/ 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524" h="3162524">
                <a:moveTo>
                  <a:pt x="1581262" y="0"/>
                </a:move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lnTo>
                  <a:pt x="1565040" y="3161705"/>
                </a:lnTo>
                <a:lnTo>
                  <a:pt x="1565040" y="3162524"/>
                </a:lnTo>
                <a:lnTo>
                  <a:pt x="0" y="3162524"/>
                </a:lnTo>
                <a:lnTo>
                  <a:pt x="0" y="1597484"/>
                </a:lnTo>
                <a:lnTo>
                  <a:pt x="819" y="1597484"/>
                </a:lnTo>
                <a:lnTo>
                  <a:pt x="0" y="1581262"/>
                </a:lnTo>
                <a:cubicBezTo>
                  <a:pt x="0" y="707955"/>
                  <a:pt x="707955" y="0"/>
                  <a:pt x="15812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="" xmlns:a16="http://schemas.microsoft.com/office/drawing/2014/main" id="{AC23332E-0F77-0549-BDCB-1A0E70FDB7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74990" y="1275839"/>
            <a:ext cx="2306355" cy="3334261"/>
          </a:xfrm>
          <a:custGeom>
            <a:avLst/>
            <a:gdLst>
              <a:gd name="connsiteX0" fmla="*/ 0 w 3206750"/>
              <a:gd name="connsiteY0" fmla="*/ 0 h 4635948"/>
              <a:gd name="connsiteX1" fmla="*/ 1584673 w 3206750"/>
              <a:gd name="connsiteY1" fmla="*/ 0 h 4635948"/>
              <a:gd name="connsiteX2" fmla="*/ 1584673 w 3206750"/>
              <a:gd name="connsiteY2" fmla="*/ 944 h 4635948"/>
              <a:gd name="connsiteX3" fmla="*/ 1603375 w 3206750"/>
              <a:gd name="connsiteY3" fmla="*/ 0 h 4635948"/>
              <a:gd name="connsiteX4" fmla="*/ 3206750 w 3206750"/>
              <a:gd name="connsiteY4" fmla="*/ 1603375 h 4635948"/>
              <a:gd name="connsiteX5" fmla="*/ 3080749 w 3206750"/>
              <a:gd name="connsiteY5" fmla="*/ 2227481 h 4635948"/>
              <a:gd name="connsiteX6" fmla="*/ 3037156 w 3206750"/>
              <a:gd name="connsiteY6" fmla="*/ 2317974 h 4635948"/>
              <a:gd name="connsiteX7" fmla="*/ 3080749 w 3206750"/>
              <a:gd name="connsiteY7" fmla="*/ 2408467 h 4635948"/>
              <a:gd name="connsiteX8" fmla="*/ 3206750 w 3206750"/>
              <a:gd name="connsiteY8" fmla="*/ 3032573 h 4635948"/>
              <a:gd name="connsiteX9" fmla="*/ 1603375 w 3206750"/>
              <a:gd name="connsiteY9" fmla="*/ 4635948 h 4635948"/>
              <a:gd name="connsiteX10" fmla="*/ 1584673 w 3206750"/>
              <a:gd name="connsiteY10" fmla="*/ 4635004 h 4635948"/>
              <a:gd name="connsiteX11" fmla="*/ 1584673 w 3206750"/>
              <a:gd name="connsiteY11" fmla="*/ 4635948 h 4635948"/>
              <a:gd name="connsiteX12" fmla="*/ 0 w 3206750"/>
              <a:gd name="connsiteY12" fmla="*/ 4635948 h 4635948"/>
              <a:gd name="connsiteX13" fmla="*/ 0 w 3206750"/>
              <a:gd name="connsiteY13" fmla="*/ 3051275 h 4635948"/>
              <a:gd name="connsiteX14" fmla="*/ 945 w 3206750"/>
              <a:gd name="connsiteY14" fmla="*/ 3051275 h 4635948"/>
              <a:gd name="connsiteX15" fmla="*/ 0 w 3206750"/>
              <a:gd name="connsiteY15" fmla="*/ 3032573 h 4635948"/>
              <a:gd name="connsiteX16" fmla="*/ 126001 w 3206750"/>
              <a:gd name="connsiteY16" fmla="*/ 2408467 h 4635948"/>
              <a:gd name="connsiteX17" fmla="*/ 169594 w 3206750"/>
              <a:gd name="connsiteY17" fmla="*/ 2317974 h 4635948"/>
              <a:gd name="connsiteX18" fmla="*/ 126001 w 3206750"/>
              <a:gd name="connsiteY18" fmla="*/ 2227481 h 4635948"/>
              <a:gd name="connsiteX19" fmla="*/ 0 w 3206750"/>
              <a:gd name="connsiteY19" fmla="*/ 1603375 h 4635948"/>
              <a:gd name="connsiteX20" fmla="*/ 945 w 3206750"/>
              <a:gd name="connsiteY20" fmla="*/ 1584673 h 4635948"/>
              <a:gd name="connsiteX21" fmla="*/ 0 w 3206750"/>
              <a:gd name="connsiteY21" fmla="*/ 1584673 h 463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06750" h="4635948">
                <a:moveTo>
                  <a:pt x="0" y="0"/>
                </a:moveTo>
                <a:lnTo>
                  <a:pt x="1584673" y="0"/>
                </a:lnTo>
                <a:lnTo>
                  <a:pt x="1584673" y="944"/>
                </a:lnTo>
                <a:lnTo>
                  <a:pt x="1603375" y="0"/>
                </a:lnTo>
                <a:cubicBezTo>
                  <a:pt x="2488895" y="0"/>
                  <a:pt x="3206750" y="717855"/>
                  <a:pt x="3206750" y="1603375"/>
                </a:cubicBezTo>
                <a:cubicBezTo>
                  <a:pt x="3206750" y="1824755"/>
                  <a:pt x="3161884" y="2035656"/>
                  <a:pt x="3080749" y="2227481"/>
                </a:cubicBezTo>
                <a:lnTo>
                  <a:pt x="3037156" y="2317974"/>
                </a:lnTo>
                <a:lnTo>
                  <a:pt x="3080749" y="2408467"/>
                </a:lnTo>
                <a:cubicBezTo>
                  <a:pt x="3161884" y="2600292"/>
                  <a:pt x="3206750" y="2811193"/>
                  <a:pt x="3206750" y="3032573"/>
                </a:cubicBezTo>
                <a:cubicBezTo>
                  <a:pt x="3206750" y="3918093"/>
                  <a:pt x="2488895" y="4635948"/>
                  <a:pt x="1603375" y="4635948"/>
                </a:cubicBezTo>
                <a:lnTo>
                  <a:pt x="1584673" y="4635004"/>
                </a:lnTo>
                <a:lnTo>
                  <a:pt x="1584673" y="4635948"/>
                </a:lnTo>
                <a:lnTo>
                  <a:pt x="0" y="4635948"/>
                </a:lnTo>
                <a:lnTo>
                  <a:pt x="0" y="3051275"/>
                </a:lnTo>
                <a:lnTo>
                  <a:pt x="945" y="3051275"/>
                </a:lnTo>
                <a:lnTo>
                  <a:pt x="0" y="3032573"/>
                </a:lnTo>
                <a:cubicBezTo>
                  <a:pt x="0" y="2811193"/>
                  <a:pt x="44866" y="2600292"/>
                  <a:pt x="126001" y="2408467"/>
                </a:cubicBezTo>
                <a:lnTo>
                  <a:pt x="169594" y="2317974"/>
                </a:lnTo>
                <a:lnTo>
                  <a:pt x="126001" y="2227481"/>
                </a:lnTo>
                <a:cubicBezTo>
                  <a:pt x="44866" y="2035656"/>
                  <a:pt x="0" y="1824755"/>
                  <a:pt x="0" y="1603375"/>
                </a:cubicBezTo>
                <a:lnTo>
                  <a:pt x="945" y="1584673"/>
                </a:lnTo>
                <a:lnTo>
                  <a:pt x="0" y="15846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59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7EB2760-F673-1C4C-A76A-1D7B75E2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E74F-C007-4689-82A4-2D5046301650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702C21-D87F-584D-9A50-9A53A557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C04EBD2-053A-2D4F-89A0-6F0D65DC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DBA7EC00-257D-8C43-B123-6F0A83BBFA7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160113"/>
            <a:ext cx="5549736" cy="3703326"/>
          </a:xfrm>
          <a:custGeom>
            <a:avLst/>
            <a:gdLst>
              <a:gd name="connsiteX0" fmla="*/ 0 w 7296405"/>
              <a:gd name="connsiteY0" fmla="*/ 0 h 4868876"/>
              <a:gd name="connsiteX1" fmla="*/ 7295813 w 7296405"/>
              <a:gd name="connsiteY1" fmla="*/ 0 h 4868876"/>
              <a:gd name="connsiteX2" fmla="*/ 7296035 w 7296405"/>
              <a:gd name="connsiteY2" fmla="*/ 1382767 h 4868876"/>
              <a:gd name="connsiteX3" fmla="*/ 7296063 w 7296405"/>
              <a:gd name="connsiteY3" fmla="*/ 1535126 h 4868876"/>
              <a:gd name="connsiteX4" fmla="*/ 7296405 w 7296405"/>
              <a:gd name="connsiteY4" fmla="*/ 1535126 h 4868876"/>
              <a:gd name="connsiteX5" fmla="*/ 7296405 w 7296405"/>
              <a:gd name="connsiteY5" fmla="*/ 3586175 h 4868876"/>
              <a:gd name="connsiteX6" fmla="*/ 7296405 w 7296405"/>
              <a:gd name="connsiteY6" fmla="*/ 4313240 h 4868876"/>
              <a:gd name="connsiteX7" fmla="*/ 6740769 w 7296405"/>
              <a:gd name="connsiteY7" fmla="*/ 4868876 h 4868876"/>
              <a:gd name="connsiteX8" fmla="*/ 5023105 w 7296405"/>
              <a:gd name="connsiteY8" fmla="*/ 4868876 h 4868876"/>
              <a:gd name="connsiteX9" fmla="*/ 2936043 w 7296405"/>
              <a:gd name="connsiteY9" fmla="*/ 4868876 h 4868876"/>
              <a:gd name="connsiteX10" fmla="*/ 2936043 w 7296405"/>
              <a:gd name="connsiteY10" fmla="*/ 4866798 h 4868876"/>
              <a:gd name="connsiteX11" fmla="*/ 0 w 7296405"/>
              <a:gd name="connsiteY11" fmla="*/ 4863875 h 486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96405" h="4868876">
                <a:moveTo>
                  <a:pt x="0" y="0"/>
                </a:moveTo>
                <a:lnTo>
                  <a:pt x="7295813" y="0"/>
                </a:lnTo>
                <a:cubicBezTo>
                  <a:pt x="7295887" y="529235"/>
                  <a:pt x="7295961" y="967386"/>
                  <a:pt x="7296035" y="1382767"/>
                </a:cubicBezTo>
                <a:lnTo>
                  <a:pt x="7296063" y="1535126"/>
                </a:lnTo>
                <a:lnTo>
                  <a:pt x="7296405" y="1535126"/>
                </a:lnTo>
                <a:lnTo>
                  <a:pt x="7296405" y="3586175"/>
                </a:lnTo>
                <a:lnTo>
                  <a:pt x="7296405" y="4313240"/>
                </a:lnTo>
                <a:cubicBezTo>
                  <a:pt x="7296405" y="4620109"/>
                  <a:pt x="7047638" y="4868876"/>
                  <a:pt x="6740769" y="4868876"/>
                </a:cubicBezTo>
                <a:lnTo>
                  <a:pt x="5023105" y="4868876"/>
                </a:lnTo>
                <a:lnTo>
                  <a:pt x="2936043" y="4868876"/>
                </a:lnTo>
                <a:lnTo>
                  <a:pt x="2936043" y="4866798"/>
                </a:lnTo>
                <a:lnTo>
                  <a:pt x="0" y="486387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27">
            <a:extLst>
              <a:ext uri="{FF2B5EF4-FFF2-40B4-BE49-F238E27FC236}">
                <a16:creationId xmlns="" xmlns:a16="http://schemas.microsoft.com/office/drawing/2014/main" id="{F38D0F13-3625-7A40-8BDE-C7C01B6BAF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5031" y="559845"/>
            <a:ext cx="4597236" cy="5303593"/>
          </a:xfrm>
          <a:custGeom>
            <a:avLst/>
            <a:gdLst>
              <a:gd name="connsiteX0" fmla="*/ 0 w 4597236"/>
              <a:gd name="connsiteY0" fmla="*/ 0 h 5303593"/>
              <a:gd name="connsiteX1" fmla="*/ 4597236 w 4597236"/>
              <a:gd name="connsiteY1" fmla="*/ 0 h 5303593"/>
              <a:gd name="connsiteX2" fmla="*/ 4597236 w 4597236"/>
              <a:gd name="connsiteY2" fmla="*/ 3203103 h 5303593"/>
              <a:gd name="connsiteX3" fmla="*/ 4597236 w 4597236"/>
              <a:gd name="connsiteY3" fmla="*/ 3534724 h 5303593"/>
              <a:gd name="connsiteX4" fmla="*/ 4597236 w 4597236"/>
              <a:gd name="connsiteY4" fmla="*/ 4495404 h 5303593"/>
              <a:gd name="connsiteX5" fmla="*/ 4597236 w 4597236"/>
              <a:gd name="connsiteY5" fmla="*/ 4953504 h 5303593"/>
              <a:gd name="connsiteX6" fmla="*/ 4247147 w 4597236"/>
              <a:gd name="connsiteY6" fmla="*/ 5303593 h 5303593"/>
              <a:gd name="connsiteX7" fmla="*/ 3164901 w 4597236"/>
              <a:gd name="connsiteY7" fmla="*/ 5303593 h 5303593"/>
              <a:gd name="connsiteX8" fmla="*/ 1849909 w 4597236"/>
              <a:gd name="connsiteY8" fmla="*/ 5303593 h 5303593"/>
              <a:gd name="connsiteX9" fmla="*/ 1849909 w 4597236"/>
              <a:gd name="connsiteY9" fmla="*/ 5302284 h 5303593"/>
              <a:gd name="connsiteX10" fmla="*/ 0 w 4597236"/>
              <a:gd name="connsiteY10" fmla="*/ 5300442 h 5303593"/>
              <a:gd name="connsiteX11" fmla="*/ 0 w 4597236"/>
              <a:gd name="connsiteY11" fmla="*/ 3534724 h 5303593"/>
              <a:gd name="connsiteX12" fmla="*/ 0 w 4597236"/>
              <a:gd name="connsiteY12" fmla="*/ 2235868 h 530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7236" h="5303593">
                <a:moveTo>
                  <a:pt x="0" y="0"/>
                </a:moveTo>
                <a:lnTo>
                  <a:pt x="4597236" y="0"/>
                </a:lnTo>
                <a:lnTo>
                  <a:pt x="4597236" y="3203103"/>
                </a:lnTo>
                <a:lnTo>
                  <a:pt x="4597236" y="3534724"/>
                </a:lnTo>
                <a:lnTo>
                  <a:pt x="4597236" y="4495404"/>
                </a:lnTo>
                <a:lnTo>
                  <a:pt x="4597236" y="4953504"/>
                </a:lnTo>
                <a:cubicBezTo>
                  <a:pt x="4597236" y="5146853"/>
                  <a:pt x="4440496" y="5303593"/>
                  <a:pt x="4247147" y="5303593"/>
                </a:cubicBezTo>
                <a:lnTo>
                  <a:pt x="3164901" y="5303593"/>
                </a:lnTo>
                <a:lnTo>
                  <a:pt x="1849909" y="5303593"/>
                </a:lnTo>
                <a:lnTo>
                  <a:pt x="1849909" y="5302284"/>
                </a:lnTo>
                <a:lnTo>
                  <a:pt x="0" y="5300442"/>
                </a:lnTo>
                <a:lnTo>
                  <a:pt x="0" y="3534724"/>
                </a:lnTo>
                <a:lnTo>
                  <a:pt x="0" y="22358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4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0FFF02C-67F3-5B46-9770-B6E262DAE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6F7A5D-1796-1747-A447-4E56B7361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4" y="365125"/>
            <a:ext cx="9405258" cy="1325563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Colours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8B22F7-91D1-EC44-94B1-00F175E7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6DF2-A583-4E36-854F-7E02946DC9C9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83E568B-6CB5-2C47-8D06-70A4A4AC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C7045F1-EBBB-334A-A247-DA237C858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A3CD07B-D996-144B-A3F1-E8FD4D29354A}"/>
              </a:ext>
            </a:extLst>
          </p:cNvPr>
          <p:cNvGrpSpPr/>
          <p:nvPr userDrawn="1"/>
        </p:nvGrpSpPr>
        <p:grpSpPr>
          <a:xfrm>
            <a:off x="985032" y="2157888"/>
            <a:ext cx="6276583" cy="3304078"/>
            <a:chOff x="800622" y="1894840"/>
            <a:chExt cx="9115482" cy="4798513"/>
          </a:xfrm>
        </p:grpSpPr>
        <p:sp>
          <p:nvSpPr>
            <p:cNvPr id="8" name="Teardrop 7">
              <a:extLst>
                <a:ext uri="{FF2B5EF4-FFF2-40B4-BE49-F238E27FC236}">
                  <a16:creationId xmlns="" xmlns:a16="http://schemas.microsoft.com/office/drawing/2014/main" id="{421CE081-0C92-1C49-84DE-BE9923DE1FCD}"/>
                </a:ext>
              </a:extLst>
            </p:cNvPr>
            <p:cNvSpPr/>
            <p:nvPr userDrawn="1"/>
          </p:nvSpPr>
          <p:spPr>
            <a:xfrm rot="16200000">
              <a:off x="800622" y="1894840"/>
              <a:ext cx="1078282" cy="1078282"/>
            </a:xfrm>
            <a:prstGeom prst="teardrop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ardrop 10">
              <a:extLst>
                <a:ext uri="{FF2B5EF4-FFF2-40B4-BE49-F238E27FC236}">
                  <a16:creationId xmlns="" xmlns:a16="http://schemas.microsoft.com/office/drawing/2014/main" id="{6BCA3172-4AD1-C244-BA70-9141F02E9B89}"/>
                </a:ext>
              </a:extLst>
            </p:cNvPr>
            <p:cNvSpPr/>
            <p:nvPr userDrawn="1"/>
          </p:nvSpPr>
          <p:spPr>
            <a:xfrm rot="16200000">
              <a:off x="800622" y="3059761"/>
              <a:ext cx="1078282" cy="1078282"/>
            </a:xfrm>
            <a:prstGeom prst="teardrop">
              <a:avLst/>
            </a:prstGeom>
            <a:solidFill>
              <a:srgbClr val="002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ardrop 11">
              <a:extLst>
                <a:ext uri="{FF2B5EF4-FFF2-40B4-BE49-F238E27FC236}">
                  <a16:creationId xmlns="" xmlns:a16="http://schemas.microsoft.com/office/drawing/2014/main" id="{5D3EDAB3-7FB6-9E47-AE48-41D2BD5305C5}"/>
                </a:ext>
              </a:extLst>
            </p:cNvPr>
            <p:cNvSpPr/>
            <p:nvPr userDrawn="1"/>
          </p:nvSpPr>
          <p:spPr>
            <a:xfrm rot="16200000">
              <a:off x="1930433" y="3059761"/>
              <a:ext cx="1078282" cy="1078282"/>
            </a:xfrm>
            <a:prstGeom prst="teardrop">
              <a:avLst/>
            </a:prstGeom>
            <a:solidFill>
              <a:srgbClr val="007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ardrop 12">
              <a:extLst>
                <a:ext uri="{FF2B5EF4-FFF2-40B4-BE49-F238E27FC236}">
                  <a16:creationId xmlns="" xmlns:a16="http://schemas.microsoft.com/office/drawing/2014/main" id="{0FBA9FDB-538E-094E-8C94-7D59F66C909F}"/>
                </a:ext>
              </a:extLst>
            </p:cNvPr>
            <p:cNvSpPr/>
            <p:nvPr userDrawn="1"/>
          </p:nvSpPr>
          <p:spPr>
            <a:xfrm rot="16200000">
              <a:off x="3055308" y="3059761"/>
              <a:ext cx="1078282" cy="1078282"/>
            </a:xfrm>
            <a:prstGeom prst="teardrop">
              <a:avLst/>
            </a:prstGeom>
            <a:solidFill>
              <a:srgbClr val="38B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ardrop 13">
              <a:extLst>
                <a:ext uri="{FF2B5EF4-FFF2-40B4-BE49-F238E27FC236}">
                  <a16:creationId xmlns="" xmlns:a16="http://schemas.microsoft.com/office/drawing/2014/main" id="{CABA1ABA-D216-E24E-95A8-F75A26DB2408}"/>
                </a:ext>
              </a:extLst>
            </p:cNvPr>
            <p:cNvSpPr/>
            <p:nvPr userDrawn="1"/>
          </p:nvSpPr>
          <p:spPr>
            <a:xfrm rot="16200000">
              <a:off x="4183408" y="3059761"/>
              <a:ext cx="1078282" cy="1078282"/>
            </a:xfrm>
            <a:prstGeom prst="teardrop">
              <a:avLst/>
            </a:prstGeom>
            <a:solidFill>
              <a:srgbClr val="00A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ardrop 14">
              <a:extLst>
                <a:ext uri="{FF2B5EF4-FFF2-40B4-BE49-F238E27FC236}">
                  <a16:creationId xmlns="" xmlns:a16="http://schemas.microsoft.com/office/drawing/2014/main" id="{DE22BDB8-493E-6745-AC90-0FE6C5C46449}"/>
                </a:ext>
              </a:extLst>
            </p:cNvPr>
            <p:cNvSpPr/>
            <p:nvPr userDrawn="1"/>
          </p:nvSpPr>
          <p:spPr>
            <a:xfrm rot="16200000">
              <a:off x="5321234" y="3059761"/>
              <a:ext cx="1078282" cy="1078282"/>
            </a:xfrm>
            <a:prstGeom prst="teardrop">
              <a:avLst/>
            </a:prstGeom>
            <a:solidFill>
              <a:srgbClr val="738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ardrop 15">
              <a:extLst>
                <a:ext uri="{FF2B5EF4-FFF2-40B4-BE49-F238E27FC236}">
                  <a16:creationId xmlns="" xmlns:a16="http://schemas.microsoft.com/office/drawing/2014/main" id="{FE9DCF62-2A7E-1848-89AF-B3A1592D8062}"/>
                </a:ext>
              </a:extLst>
            </p:cNvPr>
            <p:cNvSpPr/>
            <p:nvPr userDrawn="1"/>
          </p:nvSpPr>
          <p:spPr>
            <a:xfrm rot="16200000">
              <a:off x="6476991" y="3059761"/>
              <a:ext cx="1078282" cy="1078282"/>
            </a:xfrm>
            <a:prstGeom prst="teardrop">
              <a:avLst/>
            </a:prstGeom>
            <a:solidFill>
              <a:srgbClr val="E5E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ardrop 16">
              <a:extLst>
                <a:ext uri="{FF2B5EF4-FFF2-40B4-BE49-F238E27FC236}">
                  <a16:creationId xmlns="" xmlns:a16="http://schemas.microsoft.com/office/drawing/2014/main" id="{EF47D450-5A0E-744A-8F9D-C1407ACBFB84}"/>
                </a:ext>
              </a:extLst>
            </p:cNvPr>
            <p:cNvSpPr/>
            <p:nvPr userDrawn="1"/>
          </p:nvSpPr>
          <p:spPr>
            <a:xfrm rot="16200000">
              <a:off x="800622" y="4374994"/>
              <a:ext cx="1078282" cy="1078282"/>
            </a:xfrm>
            <a:prstGeom prst="teardrop">
              <a:avLst/>
            </a:prstGeom>
            <a:solidFill>
              <a:srgbClr val="0068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ardrop 17">
              <a:extLst>
                <a:ext uri="{FF2B5EF4-FFF2-40B4-BE49-F238E27FC236}">
                  <a16:creationId xmlns="" xmlns:a16="http://schemas.microsoft.com/office/drawing/2014/main" id="{11949C6B-A033-254A-9EAB-77C0846723BD}"/>
                </a:ext>
              </a:extLst>
            </p:cNvPr>
            <p:cNvSpPr/>
            <p:nvPr userDrawn="1"/>
          </p:nvSpPr>
          <p:spPr>
            <a:xfrm rot="16200000">
              <a:off x="1930434" y="4374994"/>
              <a:ext cx="1078282" cy="1078282"/>
            </a:xfrm>
            <a:prstGeom prst="teardrop">
              <a:avLst/>
            </a:prstGeom>
            <a:solidFill>
              <a:srgbClr val="019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ardrop 18">
              <a:extLst>
                <a:ext uri="{FF2B5EF4-FFF2-40B4-BE49-F238E27FC236}">
                  <a16:creationId xmlns="" xmlns:a16="http://schemas.microsoft.com/office/drawing/2014/main" id="{FB3DDE12-82CB-6343-B4D9-823B5AAF6F78}"/>
                </a:ext>
              </a:extLst>
            </p:cNvPr>
            <p:cNvSpPr/>
            <p:nvPr userDrawn="1"/>
          </p:nvSpPr>
          <p:spPr>
            <a:xfrm rot="16200000">
              <a:off x="3055307" y="4374994"/>
              <a:ext cx="1078282" cy="1078282"/>
            </a:xfrm>
            <a:prstGeom prst="teardrop">
              <a:avLst/>
            </a:prstGeom>
            <a:solidFill>
              <a:srgbClr val="75C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ardrop 19">
              <a:extLst>
                <a:ext uri="{FF2B5EF4-FFF2-40B4-BE49-F238E27FC236}">
                  <a16:creationId xmlns="" xmlns:a16="http://schemas.microsoft.com/office/drawing/2014/main" id="{2921F0B3-411F-694B-8CDD-665ED318374F}"/>
                </a:ext>
              </a:extLst>
            </p:cNvPr>
            <p:cNvSpPr/>
            <p:nvPr userDrawn="1"/>
          </p:nvSpPr>
          <p:spPr>
            <a:xfrm rot="16200000">
              <a:off x="4183408" y="4374994"/>
              <a:ext cx="1078282" cy="1078282"/>
            </a:xfrm>
            <a:prstGeom prst="teardrop">
              <a:avLst/>
            </a:prstGeom>
            <a:solidFill>
              <a:srgbClr val="01A5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ardrop 20">
              <a:extLst>
                <a:ext uri="{FF2B5EF4-FFF2-40B4-BE49-F238E27FC236}">
                  <a16:creationId xmlns="" xmlns:a16="http://schemas.microsoft.com/office/drawing/2014/main" id="{61F8A460-CDE6-AC46-93B1-1AB87DEFF429}"/>
                </a:ext>
              </a:extLst>
            </p:cNvPr>
            <p:cNvSpPr/>
            <p:nvPr userDrawn="1"/>
          </p:nvSpPr>
          <p:spPr>
            <a:xfrm rot="16200000">
              <a:off x="5321234" y="4374994"/>
              <a:ext cx="1078282" cy="1078282"/>
            </a:xfrm>
            <a:prstGeom prst="teardrop">
              <a:avLst/>
            </a:prstGeom>
            <a:solidFill>
              <a:srgbClr val="405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ardrop 21">
              <a:extLst>
                <a:ext uri="{FF2B5EF4-FFF2-40B4-BE49-F238E27FC236}">
                  <a16:creationId xmlns="" xmlns:a16="http://schemas.microsoft.com/office/drawing/2014/main" id="{C2332DC1-95E4-CF4A-B547-9763E2DCE26B}"/>
                </a:ext>
              </a:extLst>
            </p:cNvPr>
            <p:cNvSpPr/>
            <p:nvPr userDrawn="1"/>
          </p:nvSpPr>
          <p:spPr>
            <a:xfrm rot="16200000">
              <a:off x="800622" y="5615071"/>
              <a:ext cx="1078282" cy="1078282"/>
            </a:xfrm>
            <a:prstGeom prst="teardrop">
              <a:avLst/>
            </a:prstGeom>
            <a:solidFill>
              <a:srgbClr val="3104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ardrop 22">
              <a:extLst>
                <a:ext uri="{FF2B5EF4-FFF2-40B4-BE49-F238E27FC236}">
                  <a16:creationId xmlns="" xmlns:a16="http://schemas.microsoft.com/office/drawing/2014/main" id="{9C9F1542-D148-904E-B95F-C3AFC49FC330}"/>
                </a:ext>
              </a:extLst>
            </p:cNvPr>
            <p:cNvSpPr/>
            <p:nvPr userDrawn="1"/>
          </p:nvSpPr>
          <p:spPr>
            <a:xfrm rot="16200000">
              <a:off x="1930434" y="5615071"/>
              <a:ext cx="1078282" cy="1078282"/>
            </a:xfrm>
            <a:prstGeom prst="teardrop">
              <a:avLst/>
            </a:prstGeom>
            <a:solidFill>
              <a:srgbClr val="7C2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ardrop 23">
              <a:extLst>
                <a:ext uri="{FF2B5EF4-FFF2-40B4-BE49-F238E27FC236}">
                  <a16:creationId xmlns="" xmlns:a16="http://schemas.microsoft.com/office/drawing/2014/main" id="{1E6840E3-B7E9-034A-984C-8F8D30EADDF5}"/>
                </a:ext>
              </a:extLst>
            </p:cNvPr>
            <p:cNvSpPr/>
            <p:nvPr userDrawn="1"/>
          </p:nvSpPr>
          <p:spPr>
            <a:xfrm rot="16200000">
              <a:off x="3055307" y="5615071"/>
              <a:ext cx="1078282" cy="1078282"/>
            </a:xfrm>
            <a:prstGeom prst="teardrop">
              <a:avLst/>
            </a:prstGeom>
            <a:solidFill>
              <a:srgbClr val="AF1E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ardrop 24">
              <a:extLst>
                <a:ext uri="{FF2B5EF4-FFF2-40B4-BE49-F238E27FC236}">
                  <a16:creationId xmlns="" xmlns:a16="http://schemas.microsoft.com/office/drawing/2014/main" id="{D22817CE-3C86-DF49-9F8D-A6999622CDB4}"/>
                </a:ext>
              </a:extLst>
            </p:cNvPr>
            <p:cNvSpPr/>
            <p:nvPr userDrawn="1"/>
          </p:nvSpPr>
          <p:spPr>
            <a:xfrm rot="16200000">
              <a:off x="4183408" y="5615071"/>
              <a:ext cx="1078282" cy="1078282"/>
            </a:xfrm>
            <a:prstGeom prst="teardrop">
              <a:avLst/>
            </a:prstGeom>
            <a:solidFill>
              <a:srgbClr val="8B12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ardrop 25">
              <a:extLst>
                <a:ext uri="{FF2B5EF4-FFF2-40B4-BE49-F238E27FC236}">
                  <a16:creationId xmlns="" xmlns:a16="http://schemas.microsoft.com/office/drawing/2014/main" id="{B64C3998-AA52-4A4B-B960-9E76BCF57E54}"/>
                </a:ext>
              </a:extLst>
            </p:cNvPr>
            <p:cNvSpPr/>
            <p:nvPr userDrawn="1"/>
          </p:nvSpPr>
          <p:spPr>
            <a:xfrm rot="16200000">
              <a:off x="5321234" y="5615071"/>
              <a:ext cx="1078282" cy="1078282"/>
            </a:xfrm>
            <a:prstGeom prst="teardrop">
              <a:avLst/>
            </a:prstGeom>
            <a:solidFill>
              <a:srgbClr val="DB25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ardrop 27">
              <a:extLst>
                <a:ext uri="{FF2B5EF4-FFF2-40B4-BE49-F238E27FC236}">
                  <a16:creationId xmlns="" xmlns:a16="http://schemas.microsoft.com/office/drawing/2014/main" id="{9AA9C467-13B3-5741-8E2C-4A8A2510B522}"/>
                </a:ext>
              </a:extLst>
            </p:cNvPr>
            <p:cNvSpPr/>
            <p:nvPr userDrawn="1"/>
          </p:nvSpPr>
          <p:spPr>
            <a:xfrm rot="16200000">
              <a:off x="6476992" y="5615071"/>
              <a:ext cx="1078282" cy="1078282"/>
            </a:xfrm>
            <a:prstGeom prst="teardrop">
              <a:avLst/>
            </a:prstGeom>
            <a:solidFill>
              <a:srgbClr val="EF8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ardrop 26">
              <a:extLst>
                <a:ext uri="{FF2B5EF4-FFF2-40B4-BE49-F238E27FC236}">
                  <a16:creationId xmlns="" xmlns:a16="http://schemas.microsoft.com/office/drawing/2014/main" id="{906E1B85-98D7-1146-88FD-B93E1979A43C}"/>
                </a:ext>
              </a:extLst>
            </p:cNvPr>
            <p:cNvSpPr/>
            <p:nvPr userDrawn="1"/>
          </p:nvSpPr>
          <p:spPr>
            <a:xfrm rot="16200000">
              <a:off x="7657407" y="5615071"/>
              <a:ext cx="1078282" cy="1078282"/>
            </a:xfrm>
            <a:prstGeom prst="teardrop">
              <a:avLst/>
            </a:prstGeom>
            <a:solidFill>
              <a:srgbClr val="FDB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ardrop 28">
              <a:extLst>
                <a:ext uri="{FF2B5EF4-FFF2-40B4-BE49-F238E27FC236}">
                  <a16:creationId xmlns="" xmlns:a16="http://schemas.microsoft.com/office/drawing/2014/main" id="{71768EEC-2C3A-6846-A1A6-A23E8663A3F3}"/>
                </a:ext>
              </a:extLst>
            </p:cNvPr>
            <p:cNvSpPr/>
            <p:nvPr userDrawn="1"/>
          </p:nvSpPr>
          <p:spPr>
            <a:xfrm rot="16200000">
              <a:off x="8837822" y="5615071"/>
              <a:ext cx="1078282" cy="1078282"/>
            </a:xfrm>
            <a:prstGeom prst="teardrop">
              <a:avLst/>
            </a:prstGeom>
            <a:solidFill>
              <a:srgbClr val="FAE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DB6A027-7F76-E242-B04D-0B1C8EC405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76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8468022-9EBF-A94D-B620-7CAC11FFE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5E4E43-EE64-694B-B714-3975A6056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2FB18E-AF46-8C4D-85F9-9D70D4AF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EFD-D74D-4D89-8637-169A64907ED0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C057DD-41DC-3E4F-851B-6AD2B793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50162A-55D8-D446-AA4A-63A79FAE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tou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42C82-17DF-4BA6-B1A5-F570AA1F1637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73DB4-EE8C-AD45-B28E-9F09A9FB6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BE38F-89F4-EC44-8480-030F7CA7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08A10B-9613-5B47-A03F-CD067BBFE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20" y="1122363"/>
            <a:ext cx="5011200" cy="2387600"/>
          </a:xfrm>
          <a:noFill/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EA7D5A97-C020-2D43-8388-9614E85A7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220" y="3602038"/>
            <a:ext cx="501125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3" name="Picture 12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361F1A9-954E-6D46-8C9D-FEABB247DC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5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Cut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01DCE6-2E93-BA42-8721-625EFC496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380" y="1393371"/>
            <a:ext cx="6598206" cy="2116592"/>
          </a:xfrm>
          <a:noFill/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01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0D871F-31C4-BE40-B3B1-BCB638917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380" y="3602038"/>
            <a:ext cx="659820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7BAC-03A7-438A-8CF3-403D97F1E3E0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C7D235C8-5309-BE47-BB7D-EF3AF779A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9434BDC-F64E-B24D-A707-6256DEC074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36132" y="345982"/>
            <a:ext cx="2258525" cy="756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EEC4DD-F508-F443-9CC0-07CCDBA6F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87965" y="3860800"/>
            <a:ext cx="3004035" cy="30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2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1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ardrop 17">
            <a:extLst>
              <a:ext uri="{FF2B5EF4-FFF2-40B4-BE49-F238E27FC236}">
                <a16:creationId xmlns="" xmlns:a16="http://schemas.microsoft.com/office/drawing/2014/main" id="{A10B11E5-0120-384E-A6F5-0CE2EC42D2EA}"/>
              </a:ext>
            </a:extLst>
          </p:cNvPr>
          <p:cNvSpPr/>
          <p:nvPr userDrawn="1"/>
        </p:nvSpPr>
        <p:spPr>
          <a:xfrm rot="10800000">
            <a:off x="6639115" y="4560885"/>
            <a:ext cx="1373315" cy="1373315"/>
          </a:xfrm>
          <a:prstGeom prst="teardrop">
            <a:avLst/>
          </a:prstGeom>
          <a:solidFill>
            <a:srgbClr val="75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01DCE6-2E93-BA42-8721-625EFC496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2907" y="1122363"/>
            <a:ext cx="4351751" cy="2387600"/>
          </a:xfrm>
          <a:noFill/>
        </p:spPr>
        <p:txBody>
          <a:bodyPr anchor="b">
            <a:normAutofit/>
          </a:bodyPr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0D871F-31C4-BE40-B3B1-BCB638917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907" y="3602038"/>
            <a:ext cx="4351751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98F0F-542B-4BEE-8617-FB7E44D42C5C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73DB4-EE8C-AD45-B28E-9F09A9FB6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BE38F-89F4-EC44-8480-030F7CA7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13" name="Teardrop 12">
            <a:extLst>
              <a:ext uri="{FF2B5EF4-FFF2-40B4-BE49-F238E27FC236}">
                <a16:creationId xmlns="" xmlns:a16="http://schemas.microsoft.com/office/drawing/2014/main" id="{B0DCE003-70AB-F043-8F3E-1D2616C48582}"/>
              </a:ext>
            </a:extLst>
          </p:cNvPr>
          <p:cNvSpPr/>
          <p:nvPr userDrawn="1"/>
        </p:nvSpPr>
        <p:spPr>
          <a:xfrm rot="16200000">
            <a:off x="2375937" y="1472823"/>
            <a:ext cx="1373316" cy="1373316"/>
          </a:xfrm>
          <a:prstGeom prst="teardrop">
            <a:avLst/>
          </a:prstGeom>
          <a:solidFill>
            <a:srgbClr val="38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2E9EDB31-1E0D-E642-B23D-C0EB6A4B82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7210" y="556717"/>
            <a:ext cx="4014897" cy="5804273"/>
          </a:xfrm>
          <a:custGeom>
            <a:avLst/>
            <a:gdLst>
              <a:gd name="connsiteX0" fmla="*/ 0 w 3206750"/>
              <a:gd name="connsiteY0" fmla="*/ 0 h 4635948"/>
              <a:gd name="connsiteX1" fmla="*/ 1584673 w 3206750"/>
              <a:gd name="connsiteY1" fmla="*/ 0 h 4635948"/>
              <a:gd name="connsiteX2" fmla="*/ 1584673 w 3206750"/>
              <a:gd name="connsiteY2" fmla="*/ 944 h 4635948"/>
              <a:gd name="connsiteX3" fmla="*/ 1603375 w 3206750"/>
              <a:gd name="connsiteY3" fmla="*/ 0 h 4635948"/>
              <a:gd name="connsiteX4" fmla="*/ 3206750 w 3206750"/>
              <a:gd name="connsiteY4" fmla="*/ 1603375 h 4635948"/>
              <a:gd name="connsiteX5" fmla="*/ 3080749 w 3206750"/>
              <a:gd name="connsiteY5" fmla="*/ 2227481 h 4635948"/>
              <a:gd name="connsiteX6" fmla="*/ 3037156 w 3206750"/>
              <a:gd name="connsiteY6" fmla="*/ 2317974 h 4635948"/>
              <a:gd name="connsiteX7" fmla="*/ 3080749 w 3206750"/>
              <a:gd name="connsiteY7" fmla="*/ 2408467 h 4635948"/>
              <a:gd name="connsiteX8" fmla="*/ 3206750 w 3206750"/>
              <a:gd name="connsiteY8" fmla="*/ 3032573 h 4635948"/>
              <a:gd name="connsiteX9" fmla="*/ 1603375 w 3206750"/>
              <a:gd name="connsiteY9" fmla="*/ 4635948 h 4635948"/>
              <a:gd name="connsiteX10" fmla="*/ 1584673 w 3206750"/>
              <a:gd name="connsiteY10" fmla="*/ 4635004 h 4635948"/>
              <a:gd name="connsiteX11" fmla="*/ 1584673 w 3206750"/>
              <a:gd name="connsiteY11" fmla="*/ 4635948 h 4635948"/>
              <a:gd name="connsiteX12" fmla="*/ 0 w 3206750"/>
              <a:gd name="connsiteY12" fmla="*/ 4635948 h 4635948"/>
              <a:gd name="connsiteX13" fmla="*/ 0 w 3206750"/>
              <a:gd name="connsiteY13" fmla="*/ 3051275 h 4635948"/>
              <a:gd name="connsiteX14" fmla="*/ 945 w 3206750"/>
              <a:gd name="connsiteY14" fmla="*/ 3051275 h 4635948"/>
              <a:gd name="connsiteX15" fmla="*/ 0 w 3206750"/>
              <a:gd name="connsiteY15" fmla="*/ 3032573 h 4635948"/>
              <a:gd name="connsiteX16" fmla="*/ 126001 w 3206750"/>
              <a:gd name="connsiteY16" fmla="*/ 2408467 h 4635948"/>
              <a:gd name="connsiteX17" fmla="*/ 169594 w 3206750"/>
              <a:gd name="connsiteY17" fmla="*/ 2317974 h 4635948"/>
              <a:gd name="connsiteX18" fmla="*/ 126001 w 3206750"/>
              <a:gd name="connsiteY18" fmla="*/ 2227481 h 4635948"/>
              <a:gd name="connsiteX19" fmla="*/ 0 w 3206750"/>
              <a:gd name="connsiteY19" fmla="*/ 1603375 h 4635948"/>
              <a:gd name="connsiteX20" fmla="*/ 945 w 3206750"/>
              <a:gd name="connsiteY20" fmla="*/ 1584673 h 4635948"/>
              <a:gd name="connsiteX21" fmla="*/ 0 w 3206750"/>
              <a:gd name="connsiteY21" fmla="*/ 1584673 h 463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06750" h="4635948">
                <a:moveTo>
                  <a:pt x="0" y="0"/>
                </a:moveTo>
                <a:lnTo>
                  <a:pt x="1584673" y="0"/>
                </a:lnTo>
                <a:lnTo>
                  <a:pt x="1584673" y="944"/>
                </a:lnTo>
                <a:lnTo>
                  <a:pt x="1603375" y="0"/>
                </a:lnTo>
                <a:cubicBezTo>
                  <a:pt x="2488895" y="0"/>
                  <a:pt x="3206750" y="717855"/>
                  <a:pt x="3206750" y="1603375"/>
                </a:cubicBezTo>
                <a:cubicBezTo>
                  <a:pt x="3206750" y="1824755"/>
                  <a:pt x="3161884" y="2035656"/>
                  <a:pt x="3080749" y="2227481"/>
                </a:cubicBezTo>
                <a:lnTo>
                  <a:pt x="3037156" y="2317974"/>
                </a:lnTo>
                <a:lnTo>
                  <a:pt x="3080749" y="2408467"/>
                </a:lnTo>
                <a:cubicBezTo>
                  <a:pt x="3161884" y="2600292"/>
                  <a:pt x="3206750" y="2811193"/>
                  <a:pt x="3206750" y="3032573"/>
                </a:cubicBezTo>
                <a:cubicBezTo>
                  <a:pt x="3206750" y="3918093"/>
                  <a:pt x="2488895" y="4635948"/>
                  <a:pt x="1603375" y="4635948"/>
                </a:cubicBezTo>
                <a:lnTo>
                  <a:pt x="1584673" y="4635004"/>
                </a:lnTo>
                <a:lnTo>
                  <a:pt x="1584673" y="4635948"/>
                </a:lnTo>
                <a:lnTo>
                  <a:pt x="0" y="4635948"/>
                </a:lnTo>
                <a:lnTo>
                  <a:pt x="0" y="3051275"/>
                </a:lnTo>
                <a:lnTo>
                  <a:pt x="945" y="3051275"/>
                </a:lnTo>
                <a:lnTo>
                  <a:pt x="0" y="3032573"/>
                </a:lnTo>
                <a:cubicBezTo>
                  <a:pt x="0" y="2811193"/>
                  <a:pt x="44866" y="2600292"/>
                  <a:pt x="126001" y="2408467"/>
                </a:cubicBezTo>
                <a:lnTo>
                  <a:pt x="169594" y="2317974"/>
                </a:lnTo>
                <a:lnTo>
                  <a:pt x="126001" y="2227481"/>
                </a:lnTo>
                <a:cubicBezTo>
                  <a:pt x="44866" y="2035656"/>
                  <a:pt x="0" y="1824755"/>
                  <a:pt x="0" y="1603375"/>
                </a:cubicBezTo>
                <a:lnTo>
                  <a:pt x="945" y="1584673"/>
                </a:lnTo>
                <a:lnTo>
                  <a:pt x="0" y="15846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0" name="Picture 9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8AA8857-7D47-D745-974D-0C250EA1D7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7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2">
    <p:bg>
      <p:bgPr>
        <a:solidFill>
          <a:srgbClr val="002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ardrop 20">
            <a:extLst>
              <a:ext uri="{FF2B5EF4-FFF2-40B4-BE49-F238E27FC236}">
                <a16:creationId xmlns="" xmlns:a16="http://schemas.microsoft.com/office/drawing/2014/main" id="{64370FF1-9F80-8B4D-A76B-01F756033743}"/>
              </a:ext>
            </a:extLst>
          </p:cNvPr>
          <p:cNvSpPr/>
          <p:nvPr userDrawn="1"/>
        </p:nvSpPr>
        <p:spPr>
          <a:xfrm rot="10800000">
            <a:off x="6639115" y="4560885"/>
            <a:ext cx="1373315" cy="1373315"/>
          </a:xfrm>
          <a:prstGeom prst="teardrop">
            <a:avLst/>
          </a:prstGeom>
          <a:solidFill>
            <a:srgbClr val="75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ardrop 18">
            <a:extLst>
              <a:ext uri="{FF2B5EF4-FFF2-40B4-BE49-F238E27FC236}">
                <a16:creationId xmlns="" xmlns:a16="http://schemas.microsoft.com/office/drawing/2014/main" id="{22BAEFCC-50FA-3744-AF0B-8CA70F161D18}"/>
              </a:ext>
            </a:extLst>
          </p:cNvPr>
          <p:cNvSpPr/>
          <p:nvPr userDrawn="1"/>
        </p:nvSpPr>
        <p:spPr>
          <a:xfrm rot="16200000">
            <a:off x="2375937" y="1472823"/>
            <a:ext cx="1373316" cy="1373316"/>
          </a:xfrm>
          <a:prstGeom prst="teardrop">
            <a:avLst/>
          </a:prstGeom>
          <a:solidFill>
            <a:srgbClr val="38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01DCE6-2E93-BA42-8721-625EFC496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2907" y="1122363"/>
            <a:ext cx="4351751" cy="2387600"/>
          </a:xfrm>
          <a:noFill/>
        </p:spPr>
        <p:txBody>
          <a:bodyPr anchor="b">
            <a:normAutofit/>
          </a:bodyPr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0D871F-31C4-BE40-B3B1-BCB638917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907" y="3602038"/>
            <a:ext cx="4351751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E067-F039-4E17-AA96-27AE3608EAB8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73DB4-EE8C-AD45-B28E-9F09A9FB6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BE38F-89F4-EC44-8480-030F7CA7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FD55EE6B-96D8-AA41-8080-D36B0B26D0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7210" y="556717"/>
            <a:ext cx="4014897" cy="5804273"/>
          </a:xfrm>
          <a:custGeom>
            <a:avLst/>
            <a:gdLst>
              <a:gd name="connsiteX0" fmla="*/ 0 w 3206750"/>
              <a:gd name="connsiteY0" fmla="*/ 0 h 4635948"/>
              <a:gd name="connsiteX1" fmla="*/ 1584673 w 3206750"/>
              <a:gd name="connsiteY1" fmla="*/ 0 h 4635948"/>
              <a:gd name="connsiteX2" fmla="*/ 1584673 w 3206750"/>
              <a:gd name="connsiteY2" fmla="*/ 944 h 4635948"/>
              <a:gd name="connsiteX3" fmla="*/ 1603375 w 3206750"/>
              <a:gd name="connsiteY3" fmla="*/ 0 h 4635948"/>
              <a:gd name="connsiteX4" fmla="*/ 3206750 w 3206750"/>
              <a:gd name="connsiteY4" fmla="*/ 1603375 h 4635948"/>
              <a:gd name="connsiteX5" fmla="*/ 3080749 w 3206750"/>
              <a:gd name="connsiteY5" fmla="*/ 2227481 h 4635948"/>
              <a:gd name="connsiteX6" fmla="*/ 3037156 w 3206750"/>
              <a:gd name="connsiteY6" fmla="*/ 2317974 h 4635948"/>
              <a:gd name="connsiteX7" fmla="*/ 3080749 w 3206750"/>
              <a:gd name="connsiteY7" fmla="*/ 2408467 h 4635948"/>
              <a:gd name="connsiteX8" fmla="*/ 3206750 w 3206750"/>
              <a:gd name="connsiteY8" fmla="*/ 3032573 h 4635948"/>
              <a:gd name="connsiteX9" fmla="*/ 1603375 w 3206750"/>
              <a:gd name="connsiteY9" fmla="*/ 4635948 h 4635948"/>
              <a:gd name="connsiteX10" fmla="*/ 1584673 w 3206750"/>
              <a:gd name="connsiteY10" fmla="*/ 4635004 h 4635948"/>
              <a:gd name="connsiteX11" fmla="*/ 1584673 w 3206750"/>
              <a:gd name="connsiteY11" fmla="*/ 4635948 h 4635948"/>
              <a:gd name="connsiteX12" fmla="*/ 0 w 3206750"/>
              <a:gd name="connsiteY12" fmla="*/ 4635948 h 4635948"/>
              <a:gd name="connsiteX13" fmla="*/ 0 w 3206750"/>
              <a:gd name="connsiteY13" fmla="*/ 3051275 h 4635948"/>
              <a:gd name="connsiteX14" fmla="*/ 945 w 3206750"/>
              <a:gd name="connsiteY14" fmla="*/ 3051275 h 4635948"/>
              <a:gd name="connsiteX15" fmla="*/ 0 w 3206750"/>
              <a:gd name="connsiteY15" fmla="*/ 3032573 h 4635948"/>
              <a:gd name="connsiteX16" fmla="*/ 126001 w 3206750"/>
              <a:gd name="connsiteY16" fmla="*/ 2408467 h 4635948"/>
              <a:gd name="connsiteX17" fmla="*/ 169594 w 3206750"/>
              <a:gd name="connsiteY17" fmla="*/ 2317974 h 4635948"/>
              <a:gd name="connsiteX18" fmla="*/ 126001 w 3206750"/>
              <a:gd name="connsiteY18" fmla="*/ 2227481 h 4635948"/>
              <a:gd name="connsiteX19" fmla="*/ 0 w 3206750"/>
              <a:gd name="connsiteY19" fmla="*/ 1603375 h 4635948"/>
              <a:gd name="connsiteX20" fmla="*/ 945 w 3206750"/>
              <a:gd name="connsiteY20" fmla="*/ 1584673 h 4635948"/>
              <a:gd name="connsiteX21" fmla="*/ 0 w 3206750"/>
              <a:gd name="connsiteY21" fmla="*/ 1584673 h 463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06750" h="4635948">
                <a:moveTo>
                  <a:pt x="0" y="0"/>
                </a:moveTo>
                <a:lnTo>
                  <a:pt x="1584673" y="0"/>
                </a:lnTo>
                <a:lnTo>
                  <a:pt x="1584673" y="944"/>
                </a:lnTo>
                <a:lnTo>
                  <a:pt x="1603375" y="0"/>
                </a:lnTo>
                <a:cubicBezTo>
                  <a:pt x="2488895" y="0"/>
                  <a:pt x="3206750" y="717855"/>
                  <a:pt x="3206750" y="1603375"/>
                </a:cubicBezTo>
                <a:cubicBezTo>
                  <a:pt x="3206750" y="1824755"/>
                  <a:pt x="3161884" y="2035656"/>
                  <a:pt x="3080749" y="2227481"/>
                </a:cubicBezTo>
                <a:lnTo>
                  <a:pt x="3037156" y="2317974"/>
                </a:lnTo>
                <a:lnTo>
                  <a:pt x="3080749" y="2408467"/>
                </a:lnTo>
                <a:cubicBezTo>
                  <a:pt x="3161884" y="2600292"/>
                  <a:pt x="3206750" y="2811193"/>
                  <a:pt x="3206750" y="3032573"/>
                </a:cubicBezTo>
                <a:cubicBezTo>
                  <a:pt x="3206750" y="3918093"/>
                  <a:pt x="2488895" y="4635948"/>
                  <a:pt x="1603375" y="4635948"/>
                </a:cubicBezTo>
                <a:lnTo>
                  <a:pt x="1584673" y="4635004"/>
                </a:lnTo>
                <a:lnTo>
                  <a:pt x="1584673" y="4635948"/>
                </a:lnTo>
                <a:lnTo>
                  <a:pt x="0" y="4635948"/>
                </a:lnTo>
                <a:lnTo>
                  <a:pt x="0" y="3051275"/>
                </a:lnTo>
                <a:lnTo>
                  <a:pt x="945" y="3051275"/>
                </a:lnTo>
                <a:lnTo>
                  <a:pt x="0" y="3032573"/>
                </a:lnTo>
                <a:cubicBezTo>
                  <a:pt x="0" y="2811193"/>
                  <a:pt x="44866" y="2600292"/>
                  <a:pt x="126001" y="2408467"/>
                </a:cubicBezTo>
                <a:lnTo>
                  <a:pt x="169594" y="2317974"/>
                </a:lnTo>
                <a:lnTo>
                  <a:pt x="126001" y="2227481"/>
                </a:lnTo>
                <a:cubicBezTo>
                  <a:pt x="44866" y="2035656"/>
                  <a:pt x="0" y="1824755"/>
                  <a:pt x="0" y="1603375"/>
                </a:cubicBezTo>
                <a:lnTo>
                  <a:pt x="945" y="1584673"/>
                </a:lnTo>
                <a:lnTo>
                  <a:pt x="0" y="15846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7" name="Picture 16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857EB7D-F932-7840-BA9F-629E1F17A5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7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3">
    <p:bg>
      <p:bgPr>
        <a:solidFill>
          <a:srgbClr val="38B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ardrop 18">
            <a:extLst>
              <a:ext uri="{FF2B5EF4-FFF2-40B4-BE49-F238E27FC236}">
                <a16:creationId xmlns="" xmlns:a16="http://schemas.microsoft.com/office/drawing/2014/main" id="{1528E8ED-4F9D-3E43-8617-48A5EB0AAFB5}"/>
              </a:ext>
            </a:extLst>
          </p:cNvPr>
          <p:cNvSpPr/>
          <p:nvPr userDrawn="1"/>
        </p:nvSpPr>
        <p:spPr>
          <a:xfrm rot="16200000">
            <a:off x="2375937" y="1472823"/>
            <a:ext cx="1373316" cy="1373316"/>
          </a:xfrm>
          <a:prstGeom prst="teardrop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ardrop 19">
            <a:extLst>
              <a:ext uri="{FF2B5EF4-FFF2-40B4-BE49-F238E27FC236}">
                <a16:creationId xmlns="" xmlns:a16="http://schemas.microsoft.com/office/drawing/2014/main" id="{8F946B5F-2191-8148-BF02-FDCFBA14AA2C}"/>
              </a:ext>
            </a:extLst>
          </p:cNvPr>
          <p:cNvSpPr/>
          <p:nvPr userDrawn="1"/>
        </p:nvSpPr>
        <p:spPr>
          <a:xfrm rot="10800000">
            <a:off x="6639115" y="4560885"/>
            <a:ext cx="1373315" cy="1373315"/>
          </a:xfrm>
          <a:prstGeom prst="teardrop">
            <a:avLst/>
          </a:prstGeom>
          <a:solidFill>
            <a:srgbClr val="75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01DCE6-2E93-BA42-8721-625EFC496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2907" y="1122363"/>
            <a:ext cx="4351751" cy="2387600"/>
          </a:xfrm>
          <a:noFill/>
        </p:spPr>
        <p:txBody>
          <a:bodyPr anchor="b">
            <a:normAutofit/>
          </a:bodyPr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0D871F-31C4-BE40-B3B1-BCB638917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907" y="3602038"/>
            <a:ext cx="4351751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4AFC-5C16-4818-BF3E-ABFC457C0328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73DB4-EE8C-AD45-B28E-9F09A9FB6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BE38F-89F4-EC44-8480-030F7CA7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A1D2929-9377-9643-AC74-E6237CEF2B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7210" y="556717"/>
            <a:ext cx="4014897" cy="5804273"/>
          </a:xfrm>
          <a:custGeom>
            <a:avLst/>
            <a:gdLst>
              <a:gd name="connsiteX0" fmla="*/ 0 w 3206750"/>
              <a:gd name="connsiteY0" fmla="*/ 0 h 4635948"/>
              <a:gd name="connsiteX1" fmla="*/ 1584673 w 3206750"/>
              <a:gd name="connsiteY1" fmla="*/ 0 h 4635948"/>
              <a:gd name="connsiteX2" fmla="*/ 1584673 w 3206750"/>
              <a:gd name="connsiteY2" fmla="*/ 944 h 4635948"/>
              <a:gd name="connsiteX3" fmla="*/ 1603375 w 3206750"/>
              <a:gd name="connsiteY3" fmla="*/ 0 h 4635948"/>
              <a:gd name="connsiteX4" fmla="*/ 3206750 w 3206750"/>
              <a:gd name="connsiteY4" fmla="*/ 1603375 h 4635948"/>
              <a:gd name="connsiteX5" fmla="*/ 3080749 w 3206750"/>
              <a:gd name="connsiteY5" fmla="*/ 2227481 h 4635948"/>
              <a:gd name="connsiteX6" fmla="*/ 3037156 w 3206750"/>
              <a:gd name="connsiteY6" fmla="*/ 2317974 h 4635948"/>
              <a:gd name="connsiteX7" fmla="*/ 3080749 w 3206750"/>
              <a:gd name="connsiteY7" fmla="*/ 2408467 h 4635948"/>
              <a:gd name="connsiteX8" fmla="*/ 3206750 w 3206750"/>
              <a:gd name="connsiteY8" fmla="*/ 3032573 h 4635948"/>
              <a:gd name="connsiteX9" fmla="*/ 1603375 w 3206750"/>
              <a:gd name="connsiteY9" fmla="*/ 4635948 h 4635948"/>
              <a:gd name="connsiteX10" fmla="*/ 1584673 w 3206750"/>
              <a:gd name="connsiteY10" fmla="*/ 4635004 h 4635948"/>
              <a:gd name="connsiteX11" fmla="*/ 1584673 w 3206750"/>
              <a:gd name="connsiteY11" fmla="*/ 4635948 h 4635948"/>
              <a:gd name="connsiteX12" fmla="*/ 0 w 3206750"/>
              <a:gd name="connsiteY12" fmla="*/ 4635948 h 4635948"/>
              <a:gd name="connsiteX13" fmla="*/ 0 w 3206750"/>
              <a:gd name="connsiteY13" fmla="*/ 3051275 h 4635948"/>
              <a:gd name="connsiteX14" fmla="*/ 945 w 3206750"/>
              <a:gd name="connsiteY14" fmla="*/ 3051275 h 4635948"/>
              <a:gd name="connsiteX15" fmla="*/ 0 w 3206750"/>
              <a:gd name="connsiteY15" fmla="*/ 3032573 h 4635948"/>
              <a:gd name="connsiteX16" fmla="*/ 126001 w 3206750"/>
              <a:gd name="connsiteY16" fmla="*/ 2408467 h 4635948"/>
              <a:gd name="connsiteX17" fmla="*/ 169594 w 3206750"/>
              <a:gd name="connsiteY17" fmla="*/ 2317974 h 4635948"/>
              <a:gd name="connsiteX18" fmla="*/ 126001 w 3206750"/>
              <a:gd name="connsiteY18" fmla="*/ 2227481 h 4635948"/>
              <a:gd name="connsiteX19" fmla="*/ 0 w 3206750"/>
              <a:gd name="connsiteY19" fmla="*/ 1603375 h 4635948"/>
              <a:gd name="connsiteX20" fmla="*/ 945 w 3206750"/>
              <a:gd name="connsiteY20" fmla="*/ 1584673 h 4635948"/>
              <a:gd name="connsiteX21" fmla="*/ 0 w 3206750"/>
              <a:gd name="connsiteY21" fmla="*/ 1584673 h 463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06750" h="4635948">
                <a:moveTo>
                  <a:pt x="0" y="0"/>
                </a:moveTo>
                <a:lnTo>
                  <a:pt x="1584673" y="0"/>
                </a:lnTo>
                <a:lnTo>
                  <a:pt x="1584673" y="944"/>
                </a:lnTo>
                <a:lnTo>
                  <a:pt x="1603375" y="0"/>
                </a:lnTo>
                <a:cubicBezTo>
                  <a:pt x="2488895" y="0"/>
                  <a:pt x="3206750" y="717855"/>
                  <a:pt x="3206750" y="1603375"/>
                </a:cubicBezTo>
                <a:cubicBezTo>
                  <a:pt x="3206750" y="1824755"/>
                  <a:pt x="3161884" y="2035656"/>
                  <a:pt x="3080749" y="2227481"/>
                </a:cubicBezTo>
                <a:lnTo>
                  <a:pt x="3037156" y="2317974"/>
                </a:lnTo>
                <a:lnTo>
                  <a:pt x="3080749" y="2408467"/>
                </a:lnTo>
                <a:cubicBezTo>
                  <a:pt x="3161884" y="2600292"/>
                  <a:pt x="3206750" y="2811193"/>
                  <a:pt x="3206750" y="3032573"/>
                </a:cubicBezTo>
                <a:cubicBezTo>
                  <a:pt x="3206750" y="3918093"/>
                  <a:pt x="2488895" y="4635948"/>
                  <a:pt x="1603375" y="4635948"/>
                </a:cubicBezTo>
                <a:lnTo>
                  <a:pt x="1584673" y="4635004"/>
                </a:lnTo>
                <a:lnTo>
                  <a:pt x="1584673" y="4635948"/>
                </a:lnTo>
                <a:lnTo>
                  <a:pt x="0" y="4635948"/>
                </a:lnTo>
                <a:lnTo>
                  <a:pt x="0" y="3051275"/>
                </a:lnTo>
                <a:lnTo>
                  <a:pt x="945" y="3051275"/>
                </a:lnTo>
                <a:lnTo>
                  <a:pt x="0" y="3032573"/>
                </a:lnTo>
                <a:cubicBezTo>
                  <a:pt x="0" y="2811193"/>
                  <a:pt x="44866" y="2600292"/>
                  <a:pt x="126001" y="2408467"/>
                </a:cubicBezTo>
                <a:lnTo>
                  <a:pt x="169594" y="2317974"/>
                </a:lnTo>
                <a:lnTo>
                  <a:pt x="126001" y="2227481"/>
                </a:lnTo>
                <a:cubicBezTo>
                  <a:pt x="44866" y="2035656"/>
                  <a:pt x="0" y="1824755"/>
                  <a:pt x="0" y="1603375"/>
                </a:cubicBezTo>
                <a:lnTo>
                  <a:pt x="945" y="1584673"/>
                </a:lnTo>
                <a:lnTo>
                  <a:pt x="0" y="15846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7" name="Picture 16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6AD0A328-7130-B342-A080-2945FF3D7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4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4">
    <p:bg>
      <p:bgPr>
        <a:solidFill>
          <a:srgbClr val="00A5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ardrop 20">
            <a:extLst>
              <a:ext uri="{FF2B5EF4-FFF2-40B4-BE49-F238E27FC236}">
                <a16:creationId xmlns="" xmlns:a16="http://schemas.microsoft.com/office/drawing/2014/main" id="{9A17BE92-2028-8A45-82FE-2A63C66B7FFE}"/>
              </a:ext>
            </a:extLst>
          </p:cNvPr>
          <p:cNvSpPr/>
          <p:nvPr userDrawn="1"/>
        </p:nvSpPr>
        <p:spPr>
          <a:xfrm rot="10800000">
            <a:off x="6639115" y="4560885"/>
            <a:ext cx="1373315" cy="1373315"/>
          </a:xfrm>
          <a:prstGeom prst="teardrop">
            <a:avLst/>
          </a:prstGeom>
          <a:solidFill>
            <a:srgbClr val="75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ardrop 18">
            <a:extLst>
              <a:ext uri="{FF2B5EF4-FFF2-40B4-BE49-F238E27FC236}">
                <a16:creationId xmlns="" xmlns:a16="http://schemas.microsoft.com/office/drawing/2014/main" id="{936E989B-F51E-B44D-9D18-B2961E05FFAB}"/>
              </a:ext>
            </a:extLst>
          </p:cNvPr>
          <p:cNvSpPr/>
          <p:nvPr userDrawn="1"/>
        </p:nvSpPr>
        <p:spPr>
          <a:xfrm rot="16200000">
            <a:off x="2375937" y="1472823"/>
            <a:ext cx="1373316" cy="1373316"/>
          </a:xfrm>
          <a:prstGeom prst="teardrop">
            <a:avLst/>
          </a:prstGeom>
          <a:solidFill>
            <a:srgbClr val="38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01DCE6-2E93-BA42-8721-625EFC496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2907" y="1122363"/>
            <a:ext cx="4351751" cy="2387600"/>
          </a:xfrm>
          <a:noFill/>
        </p:spPr>
        <p:txBody>
          <a:bodyPr anchor="b">
            <a:normAutofit/>
          </a:bodyPr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0D871F-31C4-BE40-B3B1-BCB638917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907" y="3602038"/>
            <a:ext cx="4351751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B1FC2E-A8A7-0D41-B158-1ADDD4FA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4E021-39BA-4A95-92BF-6F6CFE136F77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23763-8473-7049-B378-80845A0B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71B8EA-6D71-474F-8906-F5DE56E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73DB4-EE8C-AD45-B28E-9F09A9FB6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134" y="350729"/>
            <a:ext cx="2258524" cy="74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3BE38F-89F4-EC44-8480-030F7CA7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675" y="3860800"/>
            <a:ext cx="2997200" cy="2997200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09D0DEB2-79C3-2348-A96E-6B6AA69D34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77210" y="556717"/>
            <a:ext cx="4014897" cy="5804273"/>
          </a:xfrm>
          <a:custGeom>
            <a:avLst/>
            <a:gdLst>
              <a:gd name="connsiteX0" fmla="*/ 0 w 3206750"/>
              <a:gd name="connsiteY0" fmla="*/ 0 h 4635948"/>
              <a:gd name="connsiteX1" fmla="*/ 1584673 w 3206750"/>
              <a:gd name="connsiteY1" fmla="*/ 0 h 4635948"/>
              <a:gd name="connsiteX2" fmla="*/ 1584673 w 3206750"/>
              <a:gd name="connsiteY2" fmla="*/ 944 h 4635948"/>
              <a:gd name="connsiteX3" fmla="*/ 1603375 w 3206750"/>
              <a:gd name="connsiteY3" fmla="*/ 0 h 4635948"/>
              <a:gd name="connsiteX4" fmla="*/ 3206750 w 3206750"/>
              <a:gd name="connsiteY4" fmla="*/ 1603375 h 4635948"/>
              <a:gd name="connsiteX5" fmla="*/ 3080749 w 3206750"/>
              <a:gd name="connsiteY5" fmla="*/ 2227481 h 4635948"/>
              <a:gd name="connsiteX6" fmla="*/ 3037156 w 3206750"/>
              <a:gd name="connsiteY6" fmla="*/ 2317974 h 4635948"/>
              <a:gd name="connsiteX7" fmla="*/ 3080749 w 3206750"/>
              <a:gd name="connsiteY7" fmla="*/ 2408467 h 4635948"/>
              <a:gd name="connsiteX8" fmla="*/ 3206750 w 3206750"/>
              <a:gd name="connsiteY8" fmla="*/ 3032573 h 4635948"/>
              <a:gd name="connsiteX9" fmla="*/ 1603375 w 3206750"/>
              <a:gd name="connsiteY9" fmla="*/ 4635948 h 4635948"/>
              <a:gd name="connsiteX10" fmla="*/ 1584673 w 3206750"/>
              <a:gd name="connsiteY10" fmla="*/ 4635004 h 4635948"/>
              <a:gd name="connsiteX11" fmla="*/ 1584673 w 3206750"/>
              <a:gd name="connsiteY11" fmla="*/ 4635948 h 4635948"/>
              <a:gd name="connsiteX12" fmla="*/ 0 w 3206750"/>
              <a:gd name="connsiteY12" fmla="*/ 4635948 h 4635948"/>
              <a:gd name="connsiteX13" fmla="*/ 0 w 3206750"/>
              <a:gd name="connsiteY13" fmla="*/ 3051275 h 4635948"/>
              <a:gd name="connsiteX14" fmla="*/ 945 w 3206750"/>
              <a:gd name="connsiteY14" fmla="*/ 3051275 h 4635948"/>
              <a:gd name="connsiteX15" fmla="*/ 0 w 3206750"/>
              <a:gd name="connsiteY15" fmla="*/ 3032573 h 4635948"/>
              <a:gd name="connsiteX16" fmla="*/ 126001 w 3206750"/>
              <a:gd name="connsiteY16" fmla="*/ 2408467 h 4635948"/>
              <a:gd name="connsiteX17" fmla="*/ 169594 w 3206750"/>
              <a:gd name="connsiteY17" fmla="*/ 2317974 h 4635948"/>
              <a:gd name="connsiteX18" fmla="*/ 126001 w 3206750"/>
              <a:gd name="connsiteY18" fmla="*/ 2227481 h 4635948"/>
              <a:gd name="connsiteX19" fmla="*/ 0 w 3206750"/>
              <a:gd name="connsiteY19" fmla="*/ 1603375 h 4635948"/>
              <a:gd name="connsiteX20" fmla="*/ 945 w 3206750"/>
              <a:gd name="connsiteY20" fmla="*/ 1584673 h 4635948"/>
              <a:gd name="connsiteX21" fmla="*/ 0 w 3206750"/>
              <a:gd name="connsiteY21" fmla="*/ 1584673 h 463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06750" h="4635948">
                <a:moveTo>
                  <a:pt x="0" y="0"/>
                </a:moveTo>
                <a:lnTo>
                  <a:pt x="1584673" y="0"/>
                </a:lnTo>
                <a:lnTo>
                  <a:pt x="1584673" y="944"/>
                </a:lnTo>
                <a:lnTo>
                  <a:pt x="1603375" y="0"/>
                </a:lnTo>
                <a:cubicBezTo>
                  <a:pt x="2488895" y="0"/>
                  <a:pt x="3206750" y="717855"/>
                  <a:pt x="3206750" y="1603375"/>
                </a:cubicBezTo>
                <a:cubicBezTo>
                  <a:pt x="3206750" y="1824755"/>
                  <a:pt x="3161884" y="2035656"/>
                  <a:pt x="3080749" y="2227481"/>
                </a:cubicBezTo>
                <a:lnTo>
                  <a:pt x="3037156" y="2317974"/>
                </a:lnTo>
                <a:lnTo>
                  <a:pt x="3080749" y="2408467"/>
                </a:lnTo>
                <a:cubicBezTo>
                  <a:pt x="3161884" y="2600292"/>
                  <a:pt x="3206750" y="2811193"/>
                  <a:pt x="3206750" y="3032573"/>
                </a:cubicBezTo>
                <a:cubicBezTo>
                  <a:pt x="3206750" y="3918093"/>
                  <a:pt x="2488895" y="4635948"/>
                  <a:pt x="1603375" y="4635948"/>
                </a:cubicBezTo>
                <a:lnTo>
                  <a:pt x="1584673" y="4635004"/>
                </a:lnTo>
                <a:lnTo>
                  <a:pt x="1584673" y="4635948"/>
                </a:lnTo>
                <a:lnTo>
                  <a:pt x="0" y="4635948"/>
                </a:lnTo>
                <a:lnTo>
                  <a:pt x="0" y="3051275"/>
                </a:lnTo>
                <a:lnTo>
                  <a:pt x="945" y="3051275"/>
                </a:lnTo>
                <a:lnTo>
                  <a:pt x="0" y="3032573"/>
                </a:lnTo>
                <a:cubicBezTo>
                  <a:pt x="0" y="2811193"/>
                  <a:pt x="44866" y="2600292"/>
                  <a:pt x="126001" y="2408467"/>
                </a:cubicBezTo>
                <a:lnTo>
                  <a:pt x="169594" y="2317974"/>
                </a:lnTo>
                <a:lnTo>
                  <a:pt x="126001" y="2227481"/>
                </a:lnTo>
                <a:cubicBezTo>
                  <a:pt x="44866" y="2035656"/>
                  <a:pt x="0" y="1824755"/>
                  <a:pt x="0" y="1603375"/>
                </a:cubicBezTo>
                <a:lnTo>
                  <a:pt x="945" y="1584673"/>
                </a:lnTo>
                <a:lnTo>
                  <a:pt x="0" y="158467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7" name="Picture 16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78FA9D8B-E5D3-A247-9DBE-E07F3FB86B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890" y="297574"/>
            <a:ext cx="616951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E27CE6-6516-DF4F-B40D-502E4B8D3E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7568" y="4810403"/>
            <a:ext cx="2054432" cy="2054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271A16-75CB-584B-8F82-51604506BD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778" y="371960"/>
            <a:ext cx="1666070" cy="55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94FC9-10F3-1C45-B008-7393DE39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365125"/>
            <a:ext cx="9357757" cy="1325563"/>
          </a:xfrm>
        </p:spPr>
        <p:txBody>
          <a:bodyPr/>
          <a:lstStyle>
            <a:lvl1pPr>
              <a:defRPr>
                <a:solidFill>
                  <a:srgbClr val="005EB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5461DD-3306-3D4D-B7EB-6BAD6745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64" y="1825625"/>
            <a:ext cx="7607136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AD3D7D-975E-1C4A-A7C9-562D7365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B42D-8AAC-4095-A200-3A42D7798CCD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41BB9-93DE-F24F-AB94-C6128965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9D29BE-8326-A94F-B51C-7029EB5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18A6C1E5-5777-E943-BCF0-CE1438C581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0088" y="4292414"/>
            <a:ext cx="1567921" cy="1567921"/>
          </a:xfrm>
          <a:custGeom>
            <a:avLst/>
            <a:gdLst>
              <a:gd name="connsiteX0" fmla="*/ 1581262 w 3162524"/>
              <a:gd name="connsiteY0" fmla="*/ 0 h 3162524"/>
              <a:gd name="connsiteX1" fmla="*/ 3162524 w 3162524"/>
              <a:gd name="connsiteY1" fmla="*/ 1581262 h 3162524"/>
              <a:gd name="connsiteX2" fmla="*/ 1581262 w 3162524"/>
              <a:gd name="connsiteY2" fmla="*/ 3162524 h 3162524"/>
              <a:gd name="connsiteX3" fmla="*/ 1565040 w 3162524"/>
              <a:gd name="connsiteY3" fmla="*/ 3161705 h 3162524"/>
              <a:gd name="connsiteX4" fmla="*/ 1565040 w 3162524"/>
              <a:gd name="connsiteY4" fmla="*/ 3162524 h 3162524"/>
              <a:gd name="connsiteX5" fmla="*/ 0 w 3162524"/>
              <a:gd name="connsiteY5" fmla="*/ 3162524 h 3162524"/>
              <a:gd name="connsiteX6" fmla="*/ 0 w 3162524"/>
              <a:gd name="connsiteY6" fmla="*/ 1597484 h 3162524"/>
              <a:gd name="connsiteX7" fmla="*/ 819 w 3162524"/>
              <a:gd name="connsiteY7" fmla="*/ 1597484 h 3162524"/>
              <a:gd name="connsiteX8" fmla="*/ 0 w 3162524"/>
              <a:gd name="connsiteY8" fmla="*/ 1581262 h 3162524"/>
              <a:gd name="connsiteX9" fmla="*/ 1581262 w 3162524"/>
              <a:gd name="connsiteY9" fmla="*/ 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2524" h="3162524">
                <a:moveTo>
                  <a:pt x="1581262" y="0"/>
                </a:move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lnTo>
                  <a:pt x="1565040" y="3161705"/>
                </a:lnTo>
                <a:lnTo>
                  <a:pt x="1565040" y="3162524"/>
                </a:lnTo>
                <a:lnTo>
                  <a:pt x="0" y="3162524"/>
                </a:lnTo>
                <a:lnTo>
                  <a:pt x="0" y="1597484"/>
                </a:lnTo>
                <a:lnTo>
                  <a:pt x="819" y="1597484"/>
                </a:lnTo>
                <a:lnTo>
                  <a:pt x="0" y="1581262"/>
                </a:lnTo>
                <a:cubicBezTo>
                  <a:pt x="0" y="707955"/>
                  <a:pt x="707955" y="0"/>
                  <a:pt x="158126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80849BB6-BF8D-F04B-93CA-56242C3C3F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99779" y="1825625"/>
            <a:ext cx="3179069" cy="3179069"/>
          </a:xfrm>
          <a:custGeom>
            <a:avLst/>
            <a:gdLst>
              <a:gd name="connsiteX0" fmla="*/ 0 w 3162524"/>
              <a:gd name="connsiteY0" fmla="*/ 0 h 3162524"/>
              <a:gd name="connsiteX1" fmla="*/ 1565040 w 3162524"/>
              <a:gd name="connsiteY1" fmla="*/ 0 h 3162524"/>
              <a:gd name="connsiteX2" fmla="*/ 1565040 w 3162524"/>
              <a:gd name="connsiteY2" fmla="*/ 819 h 3162524"/>
              <a:gd name="connsiteX3" fmla="*/ 1581262 w 3162524"/>
              <a:gd name="connsiteY3" fmla="*/ 0 h 3162524"/>
              <a:gd name="connsiteX4" fmla="*/ 3162524 w 3162524"/>
              <a:gd name="connsiteY4" fmla="*/ 1581262 h 3162524"/>
              <a:gd name="connsiteX5" fmla="*/ 1581262 w 3162524"/>
              <a:gd name="connsiteY5" fmla="*/ 3162524 h 3162524"/>
              <a:gd name="connsiteX6" fmla="*/ 0 w 3162524"/>
              <a:gd name="connsiteY6" fmla="*/ 1581262 h 3162524"/>
              <a:gd name="connsiteX7" fmla="*/ 819 w 3162524"/>
              <a:gd name="connsiteY7" fmla="*/ 1565040 h 3162524"/>
              <a:gd name="connsiteX8" fmla="*/ 0 w 3162524"/>
              <a:gd name="connsiteY8" fmla="*/ 1565040 h 316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524" h="3162524">
                <a:moveTo>
                  <a:pt x="0" y="0"/>
                </a:moveTo>
                <a:lnTo>
                  <a:pt x="1565040" y="0"/>
                </a:lnTo>
                <a:lnTo>
                  <a:pt x="1565040" y="819"/>
                </a:lnTo>
                <a:lnTo>
                  <a:pt x="1581262" y="0"/>
                </a:lnTo>
                <a:cubicBezTo>
                  <a:pt x="2454569" y="0"/>
                  <a:pt x="3162524" y="707955"/>
                  <a:pt x="3162524" y="1581262"/>
                </a:cubicBezTo>
                <a:cubicBezTo>
                  <a:pt x="3162524" y="2454569"/>
                  <a:pt x="2454569" y="3162524"/>
                  <a:pt x="1581262" y="3162524"/>
                </a:cubicBezTo>
                <a:cubicBezTo>
                  <a:pt x="707955" y="3162524"/>
                  <a:pt x="0" y="2454569"/>
                  <a:pt x="0" y="1581262"/>
                </a:cubicBezTo>
                <a:lnTo>
                  <a:pt x="819" y="1565040"/>
                </a:lnTo>
                <a:lnTo>
                  <a:pt x="0" y="156504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pic>
        <p:nvPicPr>
          <p:cNvPr id="13" name="Picture 12" descr="A green circle with a white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D54E8EAF-0DF8-1D49-B612-ABB16C23D6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5" y="6167270"/>
            <a:ext cx="382004" cy="5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874A4D6-727B-C843-83CE-FEC931BB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4" y="365125"/>
            <a:ext cx="1110343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D8B47C-D927-E446-9CAA-0849A9D9E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264" y="1825625"/>
            <a:ext cx="111034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D20920-6936-EE4A-887E-BABD7CFCA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264" y="6356350"/>
            <a:ext cx="3035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A9FC3-C588-477D-950A-10EF0EA46EF3}" type="datetime1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69ECB-F944-D847-82DD-92752B423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E85432-6A06-D246-9671-FF1BCB083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35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27509-83FA-2943-A757-FE25886EE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5" r:id="rId3"/>
    <p:sldLayoutId id="2147483675" r:id="rId4"/>
    <p:sldLayoutId id="2147483649" r:id="rId5"/>
    <p:sldLayoutId id="2147483661" r:id="rId6"/>
    <p:sldLayoutId id="2147483662" r:id="rId7"/>
    <p:sldLayoutId id="2147483664" r:id="rId8"/>
    <p:sldLayoutId id="2147483650" r:id="rId9"/>
    <p:sldLayoutId id="2147483678" r:id="rId10"/>
    <p:sldLayoutId id="2147483672" r:id="rId11"/>
    <p:sldLayoutId id="2147483652" r:id="rId12"/>
    <p:sldLayoutId id="2147483671" r:id="rId13"/>
    <p:sldLayoutId id="2147483670" r:id="rId14"/>
    <p:sldLayoutId id="2147483653" r:id="rId15"/>
    <p:sldLayoutId id="2147483651" r:id="rId16"/>
    <p:sldLayoutId id="2147483663" r:id="rId17"/>
    <p:sldLayoutId id="2147483654" r:id="rId18"/>
    <p:sldLayoutId id="2147483676" r:id="rId19"/>
    <p:sldLayoutId id="2147483655" r:id="rId20"/>
    <p:sldLayoutId id="2147483673" r:id="rId21"/>
    <p:sldLayoutId id="2147483660" r:id="rId22"/>
    <p:sldLayoutId id="2147483659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EB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26" Type="http://schemas.openxmlformats.org/officeDocument/2006/relationships/image" Target="../media/image74.jpeg"/><Relationship Id="rId39" Type="http://schemas.openxmlformats.org/officeDocument/2006/relationships/image" Target="../media/image86.png"/><Relationship Id="rId3" Type="http://schemas.openxmlformats.org/officeDocument/2006/relationships/image" Target="../media/image51.jpeg"/><Relationship Id="rId21" Type="http://schemas.openxmlformats.org/officeDocument/2006/relationships/image" Target="../media/image69.jpeg"/><Relationship Id="rId34" Type="http://schemas.openxmlformats.org/officeDocument/2006/relationships/image" Target="../media/image82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33" Type="http://schemas.openxmlformats.org/officeDocument/2006/relationships/image" Target="../media/image81.png"/><Relationship Id="rId38" Type="http://schemas.openxmlformats.org/officeDocument/2006/relationships/image" Target="../media/image85.jpeg"/><Relationship Id="rId2" Type="http://schemas.openxmlformats.org/officeDocument/2006/relationships/image" Target="../media/image50.jpeg"/><Relationship Id="rId16" Type="http://schemas.openxmlformats.org/officeDocument/2006/relationships/image" Target="../media/image64.png"/><Relationship Id="rId20" Type="http://schemas.openxmlformats.org/officeDocument/2006/relationships/image" Target="../media/image68.jpeg"/><Relationship Id="rId29" Type="http://schemas.openxmlformats.org/officeDocument/2006/relationships/image" Target="../media/image77.jpeg"/><Relationship Id="rId41" Type="http://schemas.openxmlformats.org/officeDocument/2006/relationships/image" Target="cid:A38E1A6E-45DF-43C6-952E-DA9EDF37235F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32" Type="http://schemas.openxmlformats.org/officeDocument/2006/relationships/image" Target="../media/image80.png"/><Relationship Id="rId37" Type="http://schemas.openxmlformats.org/officeDocument/2006/relationships/image" Target="cid:image001.png@01D7588A.99B58420" TargetMode="External"/><Relationship Id="rId40" Type="http://schemas.openxmlformats.org/officeDocument/2006/relationships/image" Target="../media/image87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28" Type="http://schemas.openxmlformats.org/officeDocument/2006/relationships/image" Target="../media/image76.jpeg"/><Relationship Id="rId36" Type="http://schemas.openxmlformats.org/officeDocument/2006/relationships/image" Target="../media/image84.pn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31" Type="http://schemas.openxmlformats.org/officeDocument/2006/relationships/image" Target="../media/image79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3.jpeg"/><Relationship Id="rId7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jpeg"/><Relationship Id="rId11" Type="http://schemas.openxmlformats.org/officeDocument/2006/relationships/image" Target="cid:image001.png@01D7588A.99B58420" TargetMode="External"/><Relationship Id="rId5" Type="http://schemas.openxmlformats.org/officeDocument/2006/relationships/image" Target="../media/image75.png"/><Relationship Id="rId10" Type="http://schemas.openxmlformats.org/officeDocument/2006/relationships/image" Target="../media/image84.png"/><Relationship Id="rId4" Type="http://schemas.openxmlformats.org/officeDocument/2006/relationships/image" Target="../media/image74.jpeg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FTMembership@ldh.nhs.uk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E887C1CC-EB04-4C46-A40C-11C1CDA823F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8" r="16638"/>
          <a:stretch/>
        </p:blipFill>
        <p:spPr>
          <a:xfrm>
            <a:off x="6096000" y="1219200"/>
            <a:ext cx="4897030" cy="4897030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97EBB1-D9B6-BB4E-8EC9-AF94E20E4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82" y="1219200"/>
            <a:ext cx="5011200" cy="3185284"/>
          </a:xfrm>
        </p:spPr>
        <p:txBody>
          <a:bodyPr>
            <a:normAutofit fontScale="90000"/>
          </a:bodyPr>
          <a:lstStyle/>
          <a:p>
            <a:r>
              <a:rPr lang="en-GB" dirty="0"/>
              <a:t>Welcome to Bedfordshire Hospitals NHS Foundation Trust Annual Members’ Meeting</a:t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8 September 2021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911" y="237506"/>
            <a:ext cx="1279253" cy="923330"/>
          </a:xfrm>
          <a:prstGeom prst="rect">
            <a:avLst/>
          </a:prstGeom>
          <a:solidFill>
            <a:srgbClr val="005EB8"/>
          </a:solidFill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1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Examples of Merger Benefits</a:t>
            </a:r>
            <a:endParaRPr lang="en-GB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61975" y="1507573"/>
            <a:ext cx="1099723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 smtClean="0"/>
              <a:t>Mutual aid during </a:t>
            </a:r>
            <a:r>
              <a:rPr lang="en-GB" sz="2200" dirty="0" err="1" smtClean="0"/>
              <a:t>Covid</a:t>
            </a:r>
            <a:r>
              <a:rPr lang="en-GB" sz="2200" dirty="0" smtClean="0"/>
              <a:t> e.g. PPE</a:t>
            </a:r>
          </a:p>
          <a:p>
            <a:r>
              <a:rPr lang="en-GB" sz="2200" dirty="0" smtClean="0"/>
              <a:t>Recruitment of clinical staff has improved </a:t>
            </a:r>
          </a:p>
          <a:p>
            <a:r>
              <a:rPr lang="en-GB" sz="2200" dirty="0" smtClean="0"/>
              <a:t>Shared learning from incidents across site</a:t>
            </a:r>
          </a:p>
          <a:p>
            <a:r>
              <a:rPr lang="en-GB" sz="2200" dirty="0" smtClean="0"/>
              <a:t>Financial savings (e.g. single financial ledger)</a:t>
            </a:r>
          </a:p>
          <a:p>
            <a:r>
              <a:rPr lang="en-GB" sz="2200" dirty="0" smtClean="0"/>
              <a:t>Insourcing of pathology at Bedford site back from the private sector </a:t>
            </a:r>
          </a:p>
          <a:p>
            <a:r>
              <a:rPr lang="en-GB" sz="2200" dirty="0" smtClean="0"/>
              <a:t>Flexibility to deal with waiting list long-waiters on either site</a:t>
            </a:r>
          </a:p>
          <a:p>
            <a:r>
              <a:rPr lang="en-GB" sz="2200" dirty="0" smtClean="0"/>
              <a:t>Balancing of critical care demand between the two sites</a:t>
            </a:r>
            <a:endParaRPr lang="en-GB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9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Staff Health and Wellbeing</a:t>
            </a:r>
            <a:endParaRPr lang="en-GB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61975" y="1507573"/>
            <a:ext cx="1099723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03" y="1810274"/>
            <a:ext cx="3898156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\\file-srv\archive\Communications Team\Photo Library\Events, Visits &amp; Openings\2020\GBB Virtual events\For facebook\IMG-20201211-WA00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7" y="1880123"/>
            <a:ext cx="3315677" cy="27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14" y="1880123"/>
            <a:ext cx="3098175" cy="19071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49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Finance</a:t>
            </a:r>
            <a:endParaRPr lang="en-GB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61975" y="1507573"/>
            <a:ext cx="1099723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14375" y="1348823"/>
            <a:ext cx="1099723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 smtClean="0"/>
              <a:t>Achieved a financial surplus for the 22</a:t>
            </a:r>
            <a:r>
              <a:rPr lang="en-GB" sz="2200" baseline="30000" dirty="0" smtClean="0"/>
              <a:t>nd</a:t>
            </a:r>
            <a:r>
              <a:rPr lang="en-GB" sz="2200" dirty="0" smtClean="0"/>
              <a:t> year (first as a new merged Trust)</a:t>
            </a:r>
          </a:p>
          <a:p>
            <a:endParaRPr lang="en-GB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224088"/>
            <a:ext cx="76581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5008" y="5886148"/>
            <a:ext cx="755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External Audit – Steve Hone, NED, Katie Scott, KPMG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90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>
            <a:normAutofit/>
          </a:bodyPr>
          <a:lstStyle/>
          <a:p>
            <a:r>
              <a:rPr lang="en-GB" dirty="0" smtClean="0"/>
              <a:t>External Audit Report – Financial Audit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48178" y="6381931"/>
            <a:ext cx="10295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Cathy Jones, Deputy Chief Executive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/>
        </p:nvSpPr>
        <p:spPr>
          <a:xfrm>
            <a:off x="561976" y="1233728"/>
            <a:ext cx="11191172" cy="863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The Trust Annual </a:t>
            </a:r>
            <a:r>
              <a:rPr lang="en-US" sz="2400" dirty="0"/>
              <a:t>Report and Accounts relating to its financial activities and operational </a:t>
            </a:r>
            <a:r>
              <a:rPr lang="en-US" sz="2400" dirty="0" smtClean="0"/>
              <a:t>audited </a:t>
            </a:r>
            <a:r>
              <a:rPr lang="en-US" sz="2400" dirty="0"/>
              <a:t>by </a:t>
            </a:r>
            <a:r>
              <a:rPr lang="en-US" sz="2400" dirty="0" smtClean="0"/>
              <a:t>KPMG.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</p:txBody>
      </p:sp>
      <p:sp>
        <p:nvSpPr>
          <p:cNvPr id="9" name="TextBox 1"/>
          <p:cNvSpPr txBox="1"/>
          <p:nvPr/>
        </p:nvSpPr>
        <p:spPr>
          <a:xfrm>
            <a:off x="438851" y="2222561"/>
            <a:ext cx="11314297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/>
              <a:t>External Auditors were able to:</a:t>
            </a:r>
            <a:endParaRPr lang="en-GB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Provide an unqualified report on the financial statements including the Annual Report </a:t>
            </a:r>
            <a:endParaRPr lang="en-GB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Provide an unqualified opinion in respect of value for money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The reports do not identify any material concerns and demonstrates that the Trust has good processes and controls in place</a:t>
            </a:r>
            <a:r>
              <a:rPr lang="en-US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97" y="4058838"/>
            <a:ext cx="6007790" cy="222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74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COVID-19 - Managing </a:t>
            </a:r>
            <a:r>
              <a:rPr lang="en-GB" dirty="0"/>
              <a:t>Coronavirus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561600" y="1412393"/>
            <a:ext cx="11004469" cy="49397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2200" dirty="0"/>
              <a:t>G</a:t>
            </a:r>
            <a:r>
              <a:rPr lang="en-GB" sz="2200" dirty="0" smtClean="0"/>
              <a:t>reatest </a:t>
            </a:r>
            <a:r>
              <a:rPr lang="en-GB" sz="2200" dirty="0"/>
              <a:t>health emergency in NHS </a:t>
            </a:r>
            <a:r>
              <a:rPr lang="en-GB" sz="2200" dirty="0" smtClean="0"/>
              <a:t>history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2200" dirty="0" smtClean="0"/>
              <a:t>Support in place for the staff – wellbeing hubs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2200" dirty="0" smtClean="0"/>
              <a:t>Excellent community engagement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2200" dirty="0" smtClean="0"/>
              <a:t>Completed extensive vaccination programme for NHS Staff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2200" dirty="0" smtClean="0"/>
              <a:t>Participated in Recovery Accelerator Programme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GB" sz="2200" dirty="0" smtClean="0"/>
              <a:t>Ongoing BAU systems and processes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11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COVID-19 - Prevalence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9" y="1466850"/>
            <a:ext cx="11547993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815" y="4962525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Green – Luton</a:t>
            </a:r>
          </a:p>
          <a:p>
            <a:r>
              <a:rPr lang="en-GB" dirty="0" smtClean="0"/>
              <a:t>Light Blue – Bedford</a:t>
            </a:r>
          </a:p>
          <a:p>
            <a:r>
              <a:rPr lang="en-GB" dirty="0" smtClean="0"/>
              <a:t>Dark Blue – Central Bedfordshire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57990" y="4292084"/>
            <a:ext cx="188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March 2020</a:t>
            </a:r>
            <a:endParaRPr lang="en-GB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81050" y="3810000"/>
            <a:ext cx="0" cy="447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20290" y="4305300"/>
            <a:ext cx="188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August 2020</a:t>
            </a:r>
            <a:endParaRPr lang="en-GB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943350" y="3823216"/>
            <a:ext cx="0" cy="447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15890" y="4292084"/>
            <a:ext cx="188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Jan 2020</a:t>
            </a:r>
            <a:endParaRPr lang="en-GB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838950" y="3810000"/>
            <a:ext cx="0" cy="447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20940" y="4240083"/>
            <a:ext cx="188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May 2021</a:t>
            </a:r>
            <a:endParaRPr lang="en-GB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144000" y="3757999"/>
            <a:ext cx="0" cy="447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389687" y="4243774"/>
            <a:ext cx="166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August 2021</a:t>
            </a:r>
            <a:endParaRPr lang="en-GB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058525" y="3810001"/>
            <a:ext cx="0" cy="447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9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Covid Position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6264" y="1346886"/>
            <a:ext cx="10982590" cy="48300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1"/>
                </a:solidFill>
              </a:rPr>
              <a:t>31 positive inpatients at Bedford Hospital and 37 at L&amp;D Hospital, 11 of which are critical care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No impact on recovery work from </a:t>
            </a:r>
            <a:r>
              <a:rPr lang="en-GB" dirty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ovid patients; flows separated including ITU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Challenges with patients having to isolate after contact, or swabbing positive pre-operatively so missing scheduled dates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Staffing absence impacting diagnostics and outpatients; priority to protect theatres and day cases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Non-</a:t>
            </a:r>
            <a:r>
              <a:rPr lang="en-GB" dirty="0" err="1" smtClean="0">
                <a:solidFill>
                  <a:schemeClr val="tx1"/>
                </a:solidFill>
              </a:rPr>
              <a:t>Covid</a:t>
            </a:r>
            <a:r>
              <a:rPr lang="en-GB" dirty="0" smtClean="0">
                <a:solidFill>
                  <a:schemeClr val="tx1"/>
                </a:solidFill>
              </a:rPr>
              <a:t> urgent and emergency care pressures continue to escalate and both EDs extremely busy with record breaking days in recent months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86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Recovery and Accelerator update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56904" y="6176963"/>
            <a:ext cx="9607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Liz Lees, Chief Nurse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6264" y="1346886"/>
            <a:ext cx="6855434" cy="4830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Excellent engagement from clinicians and staff</a:t>
            </a:r>
          </a:p>
          <a:p>
            <a:r>
              <a:rPr lang="en-GB" dirty="0">
                <a:solidFill>
                  <a:schemeClr val="tx1"/>
                </a:solidFill>
              </a:rPr>
              <a:t>Our accelerator focus was on elective and inpatient demand as this is the most complex capacity to provide</a:t>
            </a:r>
          </a:p>
          <a:p>
            <a:r>
              <a:rPr lang="en-GB" dirty="0">
                <a:solidFill>
                  <a:schemeClr val="tx1"/>
                </a:solidFill>
              </a:rPr>
              <a:t>High staff absence due to </a:t>
            </a:r>
            <a:r>
              <a:rPr lang="en-GB" dirty="0" err="1">
                <a:solidFill>
                  <a:schemeClr val="tx1"/>
                </a:solidFill>
              </a:rPr>
              <a:t>Covid</a:t>
            </a:r>
            <a:r>
              <a:rPr lang="en-GB" dirty="0">
                <a:solidFill>
                  <a:schemeClr val="tx1"/>
                </a:solidFill>
              </a:rPr>
              <a:t> made it difficult to maintain performance through whole of July, but late June / early July delivered 98% of </a:t>
            </a:r>
            <a:r>
              <a:rPr lang="en-GB" dirty="0" err="1">
                <a:solidFill>
                  <a:schemeClr val="tx1"/>
                </a:solidFill>
              </a:rPr>
              <a:t>daycase</a:t>
            </a:r>
            <a:r>
              <a:rPr lang="en-GB" dirty="0">
                <a:solidFill>
                  <a:schemeClr val="tx1"/>
                </a:solidFill>
              </a:rPr>
              <a:t> and 106% of elective activity compared to equivalent weeks in 19/20</a:t>
            </a:r>
          </a:p>
          <a:p>
            <a:r>
              <a:rPr lang="en-GB" dirty="0">
                <a:solidFill>
                  <a:schemeClr val="tx1"/>
                </a:solidFill>
              </a:rPr>
              <a:t>We are submitting a number of case studies as an ICS</a:t>
            </a:r>
          </a:p>
          <a:p>
            <a:r>
              <a:rPr lang="en-GB" dirty="0">
                <a:solidFill>
                  <a:schemeClr val="tx1"/>
                </a:solidFill>
              </a:rPr>
              <a:t>Number of patients waiting over 52 weeks on a planned care pathway is over 2,200 and diagnostic waiting times continue to be challenged compared to pre-</a:t>
            </a:r>
            <a:r>
              <a:rPr lang="en-GB" dirty="0" err="1">
                <a:solidFill>
                  <a:schemeClr val="tx1"/>
                </a:solidFill>
              </a:rPr>
              <a:t>Covid</a:t>
            </a:r>
            <a:r>
              <a:rPr lang="en-GB" dirty="0">
                <a:solidFill>
                  <a:schemeClr val="tx1"/>
                </a:solidFill>
              </a:rPr>
              <a:t> performance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49110" y="1176216"/>
            <a:ext cx="4304264" cy="4975225"/>
            <a:chOff x="7401698" y="1185353"/>
            <a:chExt cx="4304264" cy="497522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698" y="1185353"/>
              <a:ext cx="4273550" cy="4975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79824" y="1209103"/>
              <a:ext cx="412613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/>
                <a:t>Patients waiting 52+ weeks following routine GP referral </a:t>
              </a:r>
              <a:endParaRPr lang="en-GB" sz="11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44199" y="3663829"/>
              <a:ext cx="404792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/>
                <a:t>% patients having routine diagnostic tests within 6 weeks</a:t>
              </a:r>
              <a:endParaRPr lang="en-GB" sz="11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74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COVID-19 - Vaccinations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1600" y="1273175"/>
            <a:ext cx="1097317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Trust participated in an extensive vaccination programme across both sites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Z:\Communications Team\Photo Library\Coronavirus 2020\Vaccination Centre\20210210_093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2271713"/>
            <a:ext cx="44703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share\Event\IMG_3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6" y="2271714"/>
            <a:ext cx="50291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COVID-19 - Impact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6264" y="1825625"/>
            <a:ext cx="5783284" cy="4351338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Visiting </a:t>
            </a:r>
            <a:r>
              <a:rPr lang="en-GB" dirty="0" smtClean="0">
                <a:solidFill>
                  <a:schemeClr val="tx1"/>
                </a:solidFill>
              </a:rPr>
              <a:t>rules</a:t>
            </a:r>
          </a:p>
          <a:p>
            <a:r>
              <a:rPr lang="en-GB" dirty="0">
                <a:solidFill>
                  <a:schemeClr val="tx1"/>
                </a:solidFill>
              </a:rPr>
              <a:t>Patients/Carers on site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Infection Control processes to maintain safety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Social distancing</a:t>
            </a:r>
          </a:p>
          <a:p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19</a:t>
            </a:fld>
            <a:endParaRPr lang="en-US" dirty="0"/>
          </a:p>
        </p:txBody>
      </p:sp>
      <p:pic>
        <p:nvPicPr>
          <p:cNvPr id="3074" name="Picture 2" descr="X:\Photo Library\Photography 2021 new branding\Layton Thompson June 21\Low Res\Bedfordshire_NHS_0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30" y="1852613"/>
            <a:ext cx="5165673" cy="34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87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1333" y="1905138"/>
            <a:ext cx="937309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48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Welcome from the Chair</a:t>
            </a:r>
            <a:br>
              <a:rPr lang="en-GB" altLang="en-US" sz="48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</a:br>
            <a:r>
              <a:rPr lang="en-GB" altLang="en-US" sz="4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/>
            </a:r>
            <a:br>
              <a:rPr lang="en-GB" altLang="en-US" sz="4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</a:br>
            <a:r>
              <a:rPr lang="en-GB" altLang="en-US" sz="4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Simon Linnett</a:t>
            </a:r>
            <a:endParaRPr lang="en-GB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78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Maternity CQC Report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6263" y="1563358"/>
            <a:ext cx="7549987" cy="4351338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Report November 2020 – rated inadequate for the Bedford site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Team put in place an improvement programme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Revisit by CQC June 2021 demonstrated significant improvements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Ongoing monitoring in place at the Quality Committee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Working with L&amp;D site to learn from the assessment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6" name="Picture 2" descr="X:\Photo Library\Photography 2021 new branding\Bedford\Low Res\Bedfordshire_NHS_0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72" y="2028123"/>
            <a:ext cx="409575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04169"/>
            <a:ext cx="1003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David Hartshorne, Director of Redevelopment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96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Redevelopment</a:t>
            </a:r>
            <a:endParaRPr lang="en-GB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46263" y="1346200"/>
            <a:ext cx="11274262" cy="4351338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Full Business Case for the new clinical buildings at the L&amp;D site to be submitted at end of September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Demolition work to clear site for the main works is underway to support main contractor access in January 22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Energy Centre construction is on programme for completion in July 22. Major elements of plant to be delivered in October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Survey work completed at Bedford site to support update of Development Control Plan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Urgent and Emergency Care programme complete at Bedford site. Major refurbishment work underway at the L&amp;D site.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36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Redevelopment in pictures - Completed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17595" y="1051564"/>
            <a:ext cx="755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Completed works on the Trust sites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X:\Photo Library\Site Redevelopment\2020-2024\Office block\Nova House externa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776353"/>
            <a:ext cx="3277589" cy="24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X:\Photo Library\Site Redevelopment\2020-2024\Lewsey Road Car Park\April 2021\26 April 2021\5DWM77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40" y="1151191"/>
            <a:ext cx="3499603" cy="24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8978" y="4748381"/>
            <a:ext cx="176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Nova House Office Block at L&amp;D site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476509" y="1887904"/>
            <a:ext cx="2196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Lewsey Road Travel Hub at </a:t>
            </a:r>
          </a:p>
          <a:p>
            <a:pPr algn="ctr"/>
            <a:r>
              <a:rPr lang="en-GB" dirty="0" smtClean="0"/>
              <a:t>L&amp;D site</a:t>
            </a:r>
            <a:endParaRPr lang="en-GB" dirty="0"/>
          </a:p>
        </p:txBody>
      </p:sp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5" y="1436370"/>
            <a:ext cx="3317173" cy="21856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94263" y="1672625"/>
            <a:ext cx="1704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Captain Sir Tom &amp; Pamela Moore Dementia Garden at Bedford site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9120250" y="4309274"/>
            <a:ext cx="255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ED Extension at Bedford site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22</a:t>
            </a:fld>
            <a:endParaRPr lang="en-US" dirty="0"/>
          </a:p>
        </p:txBody>
      </p:sp>
      <p:pic>
        <p:nvPicPr>
          <p:cNvPr id="2050" name="Picture 2" descr="S:\share\Event\AW and CB\Bedford ED\3554-02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98" y="3776353"/>
            <a:ext cx="3565846" cy="23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473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Redevelopment in pictures – In progress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61975" y="6176963"/>
            <a:ext cx="1088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David Carter, Chief Executive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2" descr="C:\Users\jcasbard\AppData\Local\Microsoft\Windows\Temporary Internet Files\Content.Outlook\V370G20I\MPLD - 2020.07.14   final   AERIAL 2.jpg">
            <a:extLst>
              <a:ext uri="{FF2B5EF4-FFF2-40B4-BE49-F238E27FC236}">
                <a16:creationId xmlns="" xmlns:a16="http://schemas.microsoft.com/office/drawing/2014/main" id="{D87DE631-D1EB-469B-B885-0AC35CCC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06" y="1626399"/>
            <a:ext cx="3261221" cy="21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595" y="1051564"/>
            <a:ext cx="755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 on the </a:t>
            </a:r>
            <a:r>
              <a:rPr lang="en-GB" dirty="0" err="1" smtClean="0"/>
              <a:t>the</a:t>
            </a:r>
            <a:r>
              <a:rPr lang="en-GB" dirty="0" smtClean="0"/>
              <a:t> new Acute Services Block</a:t>
            </a:r>
            <a:endParaRPr lang="en-GB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4" y="1420896"/>
            <a:ext cx="3061875" cy="23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48" y="1614278"/>
            <a:ext cx="2865477" cy="212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428" y="4362799"/>
            <a:ext cx="306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 towards the new Energy Centre</a:t>
            </a:r>
            <a:endParaRPr lang="en-GB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19" y="3962378"/>
            <a:ext cx="3019857" cy="211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002620" y="4362798"/>
            <a:ext cx="245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 on the L&amp;D ED</a:t>
            </a:r>
            <a:endParaRPr lang="en-GB" dirty="0"/>
          </a:p>
        </p:txBody>
      </p:sp>
      <p:pic>
        <p:nvPicPr>
          <p:cNvPr id="3081" name="Picture 9" descr="X:\Photo Library\Site Redevelopment\2020-2024\L&amp;D ED\June 2021\16 June 2021\5DWM8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022" y="4205345"/>
            <a:ext cx="3031356" cy="203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2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>
            <a:normAutofit fontScale="90000"/>
          </a:bodyPr>
          <a:lstStyle/>
          <a:p>
            <a:r>
              <a:rPr lang="en-GB" dirty="0"/>
              <a:t>Bedfordshire Hospitals NHS Foundation Trust 2021/22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Continued investment in the sites</a:t>
            </a:r>
          </a:p>
          <a:p>
            <a:r>
              <a:rPr lang="en-GB" dirty="0">
                <a:solidFill>
                  <a:schemeClr val="tx1"/>
                </a:solidFill>
              </a:rPr>
              <a:t>Ongoing Clinically Led Integration </a:t>
            </a:r>
            <a:r>
              <a:rPr lang="en-GB" dirty="0" smtClean="0">
                <a:solidFill>
                  <a:schemeClr val="tx1"/>
                </a:solidFill>
              </a:rPr>
              <a:t>Programme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Maintaining quality and financial performance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Recovery from </a:t>
            </a:r>
            <a:r>
              <a:rPr lang="en-GB" dirty="0" smtClean="0">
                <a:solidFill>
                  <a:schemeClr val="tx1"/>
                </a:solidFill>
              </a:rPr>
              <a:t>COVID-19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Sustainability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Digital Integration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008" y="6165087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360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Looking to the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600" y="1463675"/>
            <a:ext cx="11236162" cy="4351338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Leading the Bedfordshire Care Alliance to shift from a reactive to proactive health system</a:t>
            </a:r>
          </a:p>
          <a:p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dirty="0" smtClean="0">
                <a:solidFill>
                  <a:schemeClr val="tx1"/>
                </a:solidFill>
              </a:rPr>
              <a:t>he lead provider for the capitated budget for Bedfordshire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Leveraging our critical mass to deliver a reshaped primary and community care infrastructure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Part of multiple acute provider collaboratives with neighbours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An outstanding rating as an acute provider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Completing the redevelopment of both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470" y="6122614"/>
            <a:ext cx="74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Simon Linnett, Chair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03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>
            <a:normAutofit fontScale="90000"/>
          </a:bodyPr>
          <a:lstStyle/>
          <a:p>
            <a:r>
              <a:rPr lang="en-GB" dirty="0"/>
              <a:t>Report from the </a:t>
            </a:r>
            <a:br>
              <a:rPr lang="en-GB" dirty="0"/>
            </a:br>
            <a:r>
              <a:rPr lang="en-GB" dirty="0"/>
              <a:t>Board of Directors</a:t>
            </a:r>
          </a:p>
        </p:txBody>
      </p:sp>
      <p:sp>
        <p:nvSpPr>
          <p:cNvPr id="5" name="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Simon Linnett</a:t>
            </a:r>
            <a:b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</a:br>
            <a: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Chair</a:t>
            </a:r>
          </a:p>
          <a:p>
            <a:pPr marL="0" indent="0" algn="ctr" eaLnBrk="1" hangingPunct="1">
              <a:buNone/>
            </a:pPr>
            <a:endParaRPr lang="en-GB" altLang="en-US" sz="6000" b="1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438" y="5344775"/>
            <a:ext cx="8503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Please turn your camera OFF and MUTE your microphone (this will improve transmission quality and reduce background noise).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227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/>
              <a:t>Our Board</a:t>
            </a:r>
          </a:p>
        </p:txBody>
      </p:sp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5579" r="-381" b="5838"/>
          <a:stretch>
            <a:fillRect/>
          </a:stretch>
        </p:blipFill>
        <p:spPr bwMode="auto">
          <a:xfrm>
            <a:off x="143548" y="1912079"/>
            <a:ext cx="1264170" cy="157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Gordon Johns Sen Independent Director NED March 20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07" y="1914123"/>
            <a:ext cx="1221800" cy="157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9630" r="139" b="2792"/>
          <a:stretch>
            <a:fillRect/>
          </a:stretch>
        </p:blipFill>
        <p:spPr bwMode="auto">
          <a:xfrm>
            <a:off x="2938229" y="1914122"/>
            <a:ext cx="1296160" cy="157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7854" r="381" b="4568"/>
          <a:stretch>
            <a:fillRect/>
          </a:stretch>
        </p:blipFill>
        <p:spPr bwMode="auto">
          <a:xfrm>
            <a:off x="4388418" y="1919366"/>
            <a:ext cx="1262569" cy="15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5891"/>
          <a:stretch>
            <a:fillRect/>
          </a:stretch>
        </p:blipFill>
        <p:spPr bwMode="auto">
          <a:xfrm>
            <a:off x="5763841" y="1914531"/>
            <a:ext cx="1284364" cy="155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" t="6123" r="421" b="4848"/>
          <a:stretch>
            <a:fillRect/>
          </a:stretch>
        </p:blipFill>
        <p:spPr bwMode="auto">
          <a:xfrm>
            <a:off x="7142448" y="1910225"/>
            <a:ext cx="1293644" cy="15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 b="7399"/>
          <a:stretch>
            <a:fillRect/>
          </a:stretch>
        </p:blipFill>
        <p:spPr bwMode="auto">
          <a:xfrm>
            <a:off x="8563102" y="1916916"/>
            <a:ext cx="1320929" cy="15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43548" y="3508147"/>
            <a:ext cx="1264170" cy="615535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Simon Linnett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Chair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592607" y="3524642"/>
            <a:ext cx="1221800" cy="599041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Gordon Johns</a:t>
            </a:r>
            <a:r>
              <a:rPr lang="en-GB" alt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Senior Independent Director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938229" y="3503143"/>
            <a:ext cx="1296160" cy="620538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Simon Barton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Non-Executive 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(Vice Chair)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4388418" y="3508147"/>
            <a:ext cx="1262568" cy="615534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Mark Prior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Non-Executive 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763842" y="3520783"/>
            <a:ext cx="1284363" cy="602899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Dr Annet Gamell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Non-Executive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142447" y="3511638"/>
            <a:ext cx="1293645" cy="602900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Richard Mintern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Non-Executive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563101" y="3520783"/>
            <a:ext cx="1320929" cy="602898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Ian Mackie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Non-Executive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0023466" y="3538905"/>
            <a:ext cx="1323288" cy="584776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Steve Hone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Non-Executive</a:t>
            </a:r>
            <a:endParaRPr kumimoji="0" lang="en-GB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0" y="1526443"/>
            <a:ext cx="34432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Non-Executive Directors</a:t>
            </a:r>
            <a:endParaRPr kumimoji="0" lang="en-GB" altLang="en-US" sz="9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4046773" y="393901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0" y="1832060"/>
            <a:ext cx="37702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0" y="353960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0" y="5149334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26" name="Picture 25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r="11747"/>
          <a:stretch/>
        </p:blipFill>
        <p:spPr bwMode="auto">
          <a:xfrm>
            <a:off x="10023465" y="1919369"/>
            <a:ext cx="1323289" cy="1601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7825" r="5000" b="18973"/>
          <a:stretch/>
        </p:blipFill>
        <p:spPr bwMode="auto">
          <a:xfrm>
            <a:off x="178841" y="4603757"/>
            <a:ext cx="1308168" cy="1402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51" y="4583571"/>
            <a:ext cx="1250575" cy="142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56" y="4598056"/>
            <a:ext cx="1254824" cy="14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78843" y="6078195"/>
            <a:ext cx="1308166" cy="645406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David Carter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Chief Executive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641552" y="6083523"/>
            <a:ext cx="1250573" cy="640078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Cathy Jones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Deputy Chief</a:t>
            </a:r>
            <a:b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 Executive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062088" y="6078195"/>
            <a:ext cx="1253492" cy="627046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Dr Danielle Freedman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Joint Medical Director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417801" y="6087375"/>
            <a:ext cx="1233185" cy="627046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Mr Paul Tisi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Joint Medical Director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5750190" y="6108249"/>
            <a:ext cx="1294800" cy="606071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Liz Lees MBE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Chief Nurse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	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8563102" y="6109119"/>
            <a:ext cx="1370539" cy="627046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Matthew Gibbons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Director of Finance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	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147531" y="6108248"/>
            <a:ext cx="1288561" cy="627046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Angela Doak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Director of Human Resources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	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0081725" y="6128713"/>
            <a:ext cx="1364731" cy="633233"/>
          </a:xfrm>
          <a:prstGeom prst="rect">
            <a:avLst/>
          </a:prstGeom>
          <a:solidFill>
            <a:srgbClr val="00A8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Catherine Thorne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Director of Quality &amp; Safety Governance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	</a:t>
            </a:r>
            <a:endParaRPr lang="en-GB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57" y="4598412"/>
            <a:ext cx="1259332" cy="146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12" y="4600415"/>
            <a:ext cx="1337552" cy="14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48" y="4612834"/>
            <a:ext cx="1293644" cy="144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725" y="4586465"/>
            <a:ext cx="1294702" cy="144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124393" y="4280848"/>
            <a:ext cx="34432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Executive Directors</a:t>
            </a:r>
            <a:endParaRPr kumimoji="0" lang="en-GB" altLang="en-US" sz="9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 descr="C:\Users\AThevarajan\AppData\Local\Microsoft\Windows\Temporary Internet Files\Content.Word\Paul Tisi Joint Medical Director July 20 1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3113" r="8651" b="25292"/>
          <a:stretch/>
        </p:blipFill>
        <p:spPr bwMode="auto">
          <a:xfrm>
            <a:off x="4421857" y="4603757"/>
            <a:ext cx="1229130" cy="1413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Content Placeholder 4"/>
          <p:cNvSpPr>
            <a:spLocks noGrp="1"/>
          </p:cNvSpPr>
          <p:nvPr>
            <p:ph idx="1"/>
          </p:nvPr>
        </p:nvSpPr>
        <p:spPr>
          <a:xfrm>
            <a:off x="124393" y="1035505"/>
            <a:ext cx="11004469" cy="62276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The Board includes Executive and Non-Executive Directors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24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Constitution Changes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6275" y="1209398"/>
            <a:ext cx="10932630" cy="519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Changes made to the Constitution to support the reduction plan in line with the merger Full Business Case (reducing the number of governors to 38).</a:t>
            </a:r>
          </a:p>
          <a:p>
            <a:pPr marL="0" indent="0">
              <a:buNone/>
            </a:pPr>
            <a:r>
              <a:rPr lang="en-GB" sz="1800" u="sng" dirty="0" smtClean="0">
                <a:solidFill>
                  <a:schemeClr val="tx1"/>
                </a:solidFill>
              </a:rPr>
              <a:t>Public Governor reduction plan.</a:t>
            </a:r>
            <a:endParaRPr lang="en-GB" sz="1800" u="sng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To note that in Year 1 (2020) governor elections did not go ahead, and 8 governors were assigned the role of ‘non-voting governor’. </a:t>
            </a:r>
            <a:r>
              <a:rPr lang="en-GB" sz="1800" dirty="0" smtClean="0">
                <a:solidFill>
                  <a:schemeClr val="tx1"/>
                </a:solidFill>
              </a:rPr>
              <a:t>The </a:t>
            </a:r>
            <a:r>
              <a:rPr lang="en-GB" sz="1800" dirty="0">
                <a:solidFill>
                  <a:schemeClr val="tx1"/>
                </a:solidFill>
              </a:rPr>
              <a:t>Year 1 reduction plan in line with the FBC was achieved by default by the appointment of the non-voting governors. </a:t>
            </a:r>
            <a:endParaRPr lang="en-GB" sz="1800" dirty="0" smtClean="0">
              <a:solidFill>
                <a:schemeClr val="tx1"/>
              </a:solidFill>
            </a:endParaRPr>
          </a:p>
          <a:p>
            <a:r>
              <a:rPr lang="en-GB" sz="1800" dirty="0" smtClean="0">
                <a:solidFill>
                  <a:schemeClr val="tx1"/>
                </a:solidFill>
              </a:rPr>
              <a:t>The Year 2 (2021) reduction plan was achieved as indicated in the chart below: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080763"/>
              </p:ext>
            </p:extLst>
          </p:nvPr>
        </p:nvGraphicFramePr>
        <p:xfrm>
          <a:off x="1323975" y="4205401"/>
          <a:ext cx="8991600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2975"/>
                <a:gridCol w="2352675"/>
                <a:gridCol w="188595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Constituency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Year </a:t>
                      </a:r>
                      <a:r>
                        <a:rPr lang="en-GB" sz="1400" dirty="0" smtClean="0">
                          <a:effectLst/>
                        </a:rPr>
                        <a:t>1</a:t>
                      </a:r>
                      <a:r>
                        <a:rPr lang="en-GB" sz="1400" baseline="0" dirty="0" smtClean="0">
                          <a:effectLst/>
                        </a:rPr>
                        <a:t> (</a:t>
                      </a:r>
                      <a:r>
                        <a:rPr lang="en-GB" sz="1400" dirty="0" smtClean="0">
                          <a:effectLst/>
                        </a:rPr>
                        <a:t>2020)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Year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2 (2021) : Total </a:t>
                      </a:r>
                      <a:r>
                        <a:rPr lang="en-GB" sz="1400" dirty="0">
                          <a:effectLst/>
                        </a:rPr>
                        <a:t>number of Seats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Luton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 (3 non-voting)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Central Bedfordshire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 (3 non-voting)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Hertfordshire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 (1 non-voting)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Bedford Borough (and surrounding counties -</a:t>
                      </a:r>
                      <a:r>
                        <a:rPr lang="en-GB" sz="1400" dirty="0" err="1">
                          <a:effectLst/>
                        </a:rPr>
                        <a:t>Cambs</a:t>
                      </a:r>
                      <a:r>
                        <a:rPr lang="en-GB" sz="1400" dirty="0">
                          <a:effectLst/>
                        </a:rPr>
                        <a:t>/Bucks</a:t>
                      </a:r>
                      <a:r>
                        <a:rPr lang="en-GB" sz="1400" dirty="0" smtClean="0">
                          <a:effectLst/>
                        </a:rPr>
                        <a:t>./</a:t>
                      </a:r>
                      <a:r>
                        <a:rPr lang="en-GB" sz="1400" dirty="0" err="1" smtClean="0">
                          <a:effectLst/>
                        </a:rPr>
                        <a:t>N’Shire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Total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277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Constitution Changes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1600" y="1209399"/>
            <a:ext cx="1132559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u="sng" dirty="0" smtClean="0">
                <a:solidFill>
                  <a:schemeClr val="tx1"/>
                </a:solidFill>
              </a:rPr>
              <a:t>Staff Governor </a:t>
            </a:r>
            <a:r>
              <a:rPr lang="en-GB" sz="1800" u="sng" dirty="0">
                <a:solidFill>
                  <a:schemeClr val="tx1"/>
                </a:solidFill>
              </a:rPr>
              <a:t>reduction plan</a:t>
            </a:r>
            <a:r>
              <a:rPr lang="en-GB" sz="1800" u="sng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sz="1800" dirty="0">
                <a:solidFill>
                  <a:schemeClr val="tx1"/>
                </a:solidFill>
              </a:rPr>
              <a:t>That staff governors remain site-based except for the </a:t>
            </a:r>
            <a:r>
              <a:rPr lang="en-GB" sz="1800" dirty="0" smtClean="0">
                <a:solidFill>
                  <a:schemeClr val="tx1"/>
                </a:solidFill>
              </a:rPr>
              <a:t>volunteer governor </a:t>
            </a:r>
            <a:r>
              <a:rPr lang="en-GB" sz="1800" dirty="0">
                <a:solidFill>
                  <a:schemeClr val="tx1"/>
                </a:solidFill>
              </a:rPr>
              <a:t>who will be Cross-site;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That </a:t>
            </a:r>
            <a:r>
              <a:rPr lang="en-GB" sz="1800" dirty="0">
                <a:solidFill>
                  <a:schemeClr val="tx1"/>
                </a:solidFill>
              </a:rPr>
              <a:t>the admin, clerical and management </a:t>
            </a:r>
            <a:r>
              <a:rPr lang="en-GB" sz="1800" dirty="0" smtClean="0">
                <a:solidFill>
                  <a:schemeClr val="tx1"/>
                </a:solidFill>
              </a:rPr>
              <a:t>was grouped </a:t>
            </a:r>
            <a:r>
              <a:rPr lang="en-GB" sz="1800" dirty="0">
                <a:solidFill>
                  <a:schemeClr val="tx1"/>
                </a:solidFill>
              </a:rPr>
              <a:t>together with the ancillary and maintenance </a:t>
            </a:r>
            <a:r>
              <a:rPr lang="en-GB" sz="1800" dirty="0" smtClean="0">
                <a:solidFill>
                  <a:schemeClr val="tx1"/>
                </a:solidFill>
              </a:rPr>
              <a:t>to </a:t>
            </a:r>
            <a:r>
              <a:rPr lang="en-GB" sz="1800" dirty="0">
                <a:solidFill>
                  <a:schemeClr val="tx1"/>
                </a:solidFill>
              </a:rPr>
              <a:t>create one ‘</a:t>
            </a:r>
            <a:r>
              <a:rPr lang="en-GB" sz="1800" dirty="0" smtClean="0">
                <a:solidFill>
                  <a:schemeClr val="tx1"/>
                </a:solidFill>
              </a:rPr>
              <a:t>non-clinical’ </a:t>
            </a:r>
            <a:r>
              <a:rPr lang="en-GB" sz="1800" dirty="0">
                <a:solidFill>
                  <a:schemeClr val="tx1"/>
                </a:solidFill>
              </a:rPr>
              <a:t>staff constituency;</a:t>
            </a:r>
            <a:endParaRPr lang="en-GB" sz="1800" u="sng" dirty="0" smtClean="0">
              <a:solidFill>
                <a:schemeClr val="tx1"/>
              </a:solidFill>
            </a:endParaRPr>
          </a:p>
          <a:p>
            <a:r>
              <a:rPr lang="en-GB" sz="1800" dirty="0" smtClean="0">
                <a:solidFill>
                  <a:schemeClr val="tx1"/>
                </a:solidFill>
              </a:rPr>
              <a:t>The </a:t>
            </a:r>
            <a:r>
              <a:rPr lang="en-GB" sz="1800" dirty="0">
                <a:solidFill>
                  <a:schemeClr val="tx1"/>
                </a:solidFill>
              </a:rPr>
              <a:t>reduction in the number of seats for the staff governors as indicated in the chart </a:t>
            </a:r>
            <a:r>
              <a:rPr lang="en-GB" sz="1800" dirty="0" smtClean="0">
                <a:solidFill>
                  <a:schemeClr val="tx1"/>
                </a:solidFill>
              </a:rPr>
              <a:t>below:</a:t>
            </a:r>
          </a:p>
          <a:p>
            <a:pPr marL="0" lvl="0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GB" sz="3600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r>
              <a:rPr lang="en-GB" sz="1800" dirty="0" smtClean="0">
                <a:solidFill>
                  <a:schemeClr val="tx1"/>
                </a:solidFill>
              </a:rPr>
              <a:t>The </a:t>
            </a:r>
            <a:r>
              <a:rPr lang="en-GB" sz="1800" dirty="0">
                <a:solidFill>
                  <a:schemeClr val="tx1"/>
                </a:solidFill>
              </a:rPr>
              <a:t>reduction </a:t>
            </a:r>
            <a:r>
              <a:rPr lang="en-GB" sz="1800" dirty="0" smtClean="0">
                <a:solidFill>
                  <a:schemeClr val="tx1"/>
                </a:solidFill>
              </a:rPr>
              <a:t>plans </a:t>
            </a:r>
            <a:r>
              <a:rPr lang="en-GB" sz="1800" dirty="0">
                <a:solidFill>
                  <a:schemeClr val="tx1"/>
                </a:solidFill>
              </a:rPr>
              <a:t>for N&amp;M (at </a:t>
            </a:r>
            <a:r>
              <a:rPr lang="en-GB" sz="1800" dirty="0" smtClean="0">
                <a:solidFill>
                  <a:schemeClr val="tx1"/>
                </a:solidFill>
              </a:rPr>
              <a:t>L&amp;D site) and Non-Clinical were implemented </a:t>
            </a:r>
            <a:r>
              <a:rPr lang="en-GB" sz="1800" dirty="0">
                <a:solidFill>
                  <a:schemeClr val="tx1"/>
                </a:solidFill>
              </a:rPr>
              <a:t>in </a:t>
            </a:r>
            <a:r>
              <a:rPr lang="en-GB" sz="1800" dirty="0" smtClean="0">
                <a:solidFill>
                  <a:schemeClr val="tx1"/>
                </a:solidFill>
              </a:rPr>
              <a:t>Sep 2021</a:t>
            </a:r>
            <a:r>
              <a:rPr lang="en-GB" sz="1800" dirty="0">
                <a:solidFill>
                  <a:schemeClr val="tx1"/>
                </a:solidFill>
              </a:rPr>
              <a:t>;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Reduction </a:t>
            </a:r>
            <a:r>
              <a:rPr lang="en-GB" sz="1800" dirty="0">
                <a:solidFill>
                  <a:schemeClr val="tx1"/>
                </a:solidFill>
              </a:rPr>
              <a:t>plan for Volunteer (at cross-site) will be implemented </a:t>
            </a:r>
            <a:r>
              <a:rPr lang="en-GB" sz="1800" dirty="0" smtClean="0">
                <a:solidFill>
                  <a:schemeClr val="tx1"/>
                </a:solidFill>
              </a:rPr>
              <a:t>in April 2023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955279"/>
              </p:ext>
            </p:extLst>
          </p:nvPr>
        </p:nvGraphicFramePr>
        <p:xfrm>
          <a:off x="1362075" y="3416308"/>
          <a:ext cx="8848725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8055"/>
                <a:gridCol w="1426401"/>
                <a:gridCol w="1666372"/>
                <a:gridCol w="2377897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Class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L&amp;D </a:t>
                      </a:r>
                      <a:r>
                        <a:rPr lang="en-GB" sz="1400" dirty="0">
                          <a:effectLst/>
                        </a:rPr>
                        <a:t>Site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Bedford Site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Total Number of seats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Nursing and Midwifery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Medical and Dental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Professional and Technical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Non-Clinical: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Admin,</a:t>
                      </a:r>
                      <a:r>
                        <a:rPr lang="en-GB" sz="1400" baseline="0" dirty="0" smtClean="0">
                          <a:effectLst/>
                        </a:rPr>
                        <a:t> Clerical, Managers, </a:t>
                      </a:r>
                      <a:r>
                        <a:rPr lang="en-GB" sz="1400" dirty="0" smtClean="0">
                          <a:effectLst/>
                        </a:rPr>
                        <a:t>Ancillary &amp; </a:t>
                      </a:r>
                      <a:r>
                        <a:rPr lang="en-GB" sz="1400" dirty="0">
                          <a:effectLst/>
                        </a:rPr>
                        <a:t>Maintenance 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Volunteer 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GB" sz="14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29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04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 Time Preparation</a:t>
            </a:r>
            <a:endParaRPr lang="en-GB" b="1" dirty="0">
              <a:solidFill>
                <a:srgbClr val="006AB6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1600" y="1007095"/>
            <a:ext cx="9373093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3200" dirty="0"/>
              <a:t>Any questions you think of during the meeting you can </a:t>
            </a:r>
            <a:r>
              <a:rPr lang="en-GB" sz="3200" dirty="0" smtClean="0"/>
              <a:t>:</a:t>
            </a:r>
          </a:p>
          <a:p>
            <a:r>
              <a:rPr lang="en-GB" sz="3200" dirty="0"/>
              <a:t> </a:t>
            </a:r>
            <a:r>
              <a:rPr lang="en-GB" sz="3200" dirty="0" smtClean="0"/>
              <a:t>text </a:t>
            </a:r>
            <a:r>
              <a:rPr lang="en-GB" sz="3200" dirty="0"/>
              <a:t>your question with your full name to </a:t>
            </a:r>
            <a:r>
              <a:rPr lang="en-GB" sz="3200" b="1" dirty="0"/>
              <a:t>07812 </a:t>
            </a:r>
            <a:r>
              <a:rPr lang="en-GB" sz="3200" b="1" dirty="0" smtClean="0"/>
              <a:t>493447</a:t>
            </a:r>
          </a:p>
          <a:p>
            <a:r>
              <a:rPr lang="en-GB" sz="3200" b="1" dirty="0"/>
              <a:t> </a:t>
            </a:r>
            <a:r>
              <a:rPr lang="en-GB" sz="3200" dirty="0" smtClean="0"/>
              <a:t>Use </a:t>
            </a:r>
            <a:r>
              <a:rPr lang="en-GB" sz="3200" dirty="0"/>
              <a:t>the ‘</a:t>
            </a:r>
            <a:r>
              <a:rPr lang="en-GB" sz="3200" b="1" dirty="0"/>
              <a:t>Raise the hand’ </a:t>
            </a:r>
            <a:r>
              <a:rPr lang="en-GB" sz="3200" dirty="0"/>
              <a:t>icon          </a:t>
            </a: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Use </a:t>
            </a:r>
            <a:r>
              <a:rPr lang="en-GB" sz="3200" dirty="0"/>
              <a:t>the Meeting</a:t>
            </a:r>
            <a:r>
              <a:rPr lang="en-GB" sz="3200" b="1" dirty="0"/>
              <a:t> ‘chat’ icon         -  </a:t>
            </a:r>
            <a:r>
              <a:rPr lang="en-GB" sz="3200" dirty="0"/>
              <a:t>Type using the ‘chat’ </a:t>
            </a:r>
            <a:r>
              <a:rPr lang="en-GB" sz="3200" dirty="0" smtClean="0"/>
              <a:t> facility </a:t>
            </a:r>
            <a:r>
              <a:rPr lang="en-GB" sz="3200" dirty="0"/>
              <a:t>to ask a question.</a:t>
            </a:r>
          </a:p>
          <a:p>
            <a:pPr marL="0" indent="0">
              <a:buNone/>
            </a:pPr>
            <a:r>
              <a:rPr lang="en-GB" sz="3200" b="1" dirty="0" smtClean="0"/>
              <a:t>Please </a:t>
            </a:r>
            <a:r>
              <a:rPr lang="en-GB" sz="3200" b="1" dirty="0"/>
              <a:t>turn your camera OFF and MUTE your microphone (this will improve transmission quality and reduce background noise).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80750" y="5264589"/>
            <a:ext cx="8160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 smtClean="0">
                <a:solidFill>
                  <a:srgbClr val="C00000"/>
                </a:solidFill>
              </a:rPr>
              <a:t>Please note – this meeting is being recorded</a:t>
            </a:r>
          </a:p>
          <a:p>
            <a:pPr lvl="0" algn="ctr"/>
            <a:endParaRPr lang="en-GB" sz="2400" i="1" dirty="0" smtClean="0">
              <a:solidFill>
                <a:srgbClr val="FF0000"/>
              </a:solidFill>
            </a:endParaRPr>
          </a:p>
          <a:p>
            <a:pPr lvl="0" algn="ctr"/>
            <a:r>
              <a:rPr lang="en-GB" sz="2400" i="1" dirty="0" smtClean="0">
                <a:solidFill>
                  <a:srgbClr val="FF0000"/>
                </a:solidFill>
              </a:rPr>
              <a:t>Disconnected</a:t>
            </a:r>
            <a:r>
              <a:rPr lang="en-GB" sz="2400" i="1" dirty="0">
                <a:solidFill>
                  <a:srgbClr val="FF0000"/>
                </a:solidFill>
              </a:rPr>
              <a:t>? – If for some reason you are kicked out of the meeting you can </a:t>
            </a:r>
            <a:r>
              <a:rPr lang="en-GB" sz="2400" b="1" i="1" dirty="0">
                <a:solidFill>
                  <a:srgbClr val="FF0000"/>
                </a:solidFill>
              </a:rPr>
              <a:t>REJOIN</a:t>
            </a:r>
          </a:p>
          <a:p>
            <a:pPr algn="ctr"/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4309" t="67376" r="60239" b="22931"/>
          <a:stretch/>
        </p:blipFill>
        <p:spPr bwMode="auto">
          <a:xfrm>
            <a:off x="5735609" y="2096335"/>
            <a:ext cx="655320" cy="654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35553" t="77839" r="62341" b="18510"/>
          <a:stretch/>
        </p:blipFill>
        <p:spPr bwMode="auto">
          <a:xfrm>
            <a:off x="5366008" y="2897014"/>
            <a:ext cx="592975" cy="524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008" y="6153211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56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/>
              <a:t>Report from the Governors</a:t>
            </a:r>
          </a:p>
        </p:txBody>
      </p:sp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561600" y="1346887"/>
            <a:ext cx="9373093" cy="435133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Helen Lucas</a:t>
            </a:r>
            <a:b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</a:br>
            <a: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Lead Governor</a:t>
            </a:r>
          </a:p>
          <a:p>
            <a:pPr marL="0" indent="0">
              <a:buNone/>
            </a:pPr>
            <a:endParaRPr lang="en-GB" sz="1900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en-GB" altLang="en-US" sz="6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438" y="4519753"/>
            <a:ext cx="8503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Please turn your camera OFF and MUTE your microphone (this will improve transmission quality and reduce background noise).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973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1138" y="5244573"/>
            <a:ext cx="6099175" cy="1470045"/>
          </a:xfrm>
          <a:prstGeom prst="rect">
            <a:avLst/>
          </a:prstGeom>
          <a:solidFill>
            <a:srgbClr val="FEF5A4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Rectangle 2"/>
          <p:cNvSpPr>
            <a:spLocks noChangeArrowheads="1"/>
          </p:cNvSpPr>
          <p:nvPr/>
        </p:nvSpPr>
        <p:spPr bwMode="auto">
          <a:xfrm>
            <a:off x="8732447" y="2031251"/>
            <a:ext cx="3190378" cy="1495413"/>
          </a:xfrm>
          <a:prstGeom prst="rect">
            <a:avLst/>
          </a:prstGeom>
          <a:solidFill>
            <a:srgbClr val="FF6F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Rectangle 6"/>
          <p:cNvSpPr>
            <a:spLocks noChangeArrowheads="1"/>
          </p:cNvSpPr>
          <p:nvPr/>
        </p:nvSpPr>
        <p:spPr bwMode="auto">
          <a:xfrm>
            <a:off x="8283574" y="130904"/>
            <a:ext cx="3639251" cy="1910170"/>
          </a:xfrm>
          <a:prstGeom prst="rect">
            <a:avLst/>
          </a:prstGeom>
          <a:solidFill>
            <a:srgbClr val="B9CD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7120" y="2024890"/>
            <a:ext cx="4594144" cy="1506808"/>
          </a:xfrm>
          <a:prstGeom prst="rect">
            <a:avLst/>
          </a:prstGeom>
          <a:solidFill>
            <a:srgbClr val="E8AE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3123" y="3511119"/>
            <a:ext cx="11719702" cy="1733454"/>
          </a:xfrm>
          <a:prstGeom prst="rect">
            <a:avLst/>
          </a:prstGeom>
          <a:solidFill>
            <a:srgbClr val="FF6F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43150" y="1991514"/>
            <a:ext cx="1918467" cy="1523999"/>
          </a:xfrm>
          <a:prstGeom prst="rect">
            <a:avLst/>
          </a:prstGeom>
          <a:solidFill>
            <a:srgbClr val="DBB7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3200" y="2024890"/>
            <a:ext cx="2154238" cy="1491019"/>
          </a:xfrm>
          <a:prstGeom prst="rect">
            <a:avLst/>
          </a:prstGeom>
          <a:solidFill>
            <a:srgbClr val="B9CD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11138" y="130904"/>
            <a:ext cx="8072437" cy="1893986"/>
          </a:xfrm>
          <a:prstGeom prst="rect">
            <a:avLst/>
          </a:prstGeom>
          <a:solidFill>
            <a:srgbClr val="C9E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9" descr="Theresa Driscoll web"/>
          <p:cNvSpPr>
            <a:spLocks noChangeArrowheads="1"/>
          </p:cNvSpPr>
          <p:nvPr/>
        </p:nvSpPr>
        <p:spPr bwMode="auto">
          <a:xfrm>
            <a:off x="6437313" y="591377"/>
            <a:ext cx="676275" cy="873125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1" descr="Pam Brown web"/>
          <p:cNvSpPr>
            <a:spLocks noChangeArrowheads="1"/>
          </p:cNvSpPr>
          <p:nvPr/>
        </p:nvSpPr>
        <p:spPr bwMode="auto">
          <a:xfrm>
            <a:off x="460375" y="591377"/>
            <a:ext cx="674688" cy="8731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12" descr="Brian Herbert web"/>
          <p:cNvSpPr>
            <a:spLocks noChangeArrowheads="1"/>
          </p:cNvSpPr>
          <p:nvPr/>
        </p:nvSpPr>
        <p:spPr bwMode="auto">
          <a:xfrm>
            <a:off x="3725863" y="588202"/>
            <a:ext cx="674687" cy="87312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3" descr="Yvette King"/>
          <p:cNvSpPr>
            <a:spLocks noChangeArrowheads="1"/>
          </p:cNvSpPr>
          <p:nvPr/>
        </p:nvSpPr>
        <p:spPr bwMode="auto">
          <a:xfrm>
            <a:off x="6281738" y="2113791"/>
            <a:ext cx="588962" cy="842962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14" descr="Belinda Chik web"/>
          <p:cNvSpPr>
            <a:spLocks noChangeArrowheads="1"/>
          </p:cNvSpPr>
          <p:nvPr/>
        </p:nvSpPr>
        <p:spPr bwMode="auto">
          <a:xfrm>
            <a:off x="10293405" y="2123315"/>
            <a:ext cx="600881" cy="850107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Rectangle 15" descr="Sean Driscoll"/>
          <p:cNvSpPr>
            <a:spLocks noChangeArrowheads="1"/>
          </p:cNvSpPr>
          <p:nvPr/>
        </p:nvSpPr>
        <p:spPr bwMode="auto">
          <a:xfrm>
            <a:off x="2733675" y="589790"/>
            <a:ext cx="674688" cy="873125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6" descr="Jennifer Galluci web"/>
          <p:cNvSpPr>
            <a:spLocks noChangeArrowheads="1"/>
          </p:cNvSpPr>
          <p:nvPr/>
        </p:nvSpPr>
        <p:spPr bwMode="auto">
          <a:xfrm>
            <a:off x="11011761" y="584234"/>
            <a:ext cx="676275" cy="955675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Rectangle 17" descr="Sunny Patel web"/>
          <p:cNvSpPr>
            <a:spLocks noChangeArrowheads="1"/>
          </p:cNvSpPr>
          <p:nvPr/>
        </p:nvSpPr>
        <p:spPr bwMode="auto">
          <a:xfrm>
            <a:off x="1307256" y="3621150"/>
            <a:ext cx="674688" cy="979487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18" descr="Judi Kingham web"/>
          <p:cNvSpPr>
            <a:spLocks noChangeArrowheads="1"/>
          </p:cNvSpPr>
          <p:nvPr/>
        </p:nvSpPr>
        <p:spPr bwMode="auto">
          <a:xfrm>
            <a:off x="5527675" y="591377"/>
            <a:ext cx="676275" cy="873125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Rectangle 19" descr="Dr Robert Oakley"/>
          <p:cNvSpPr>
            <a:spLocks noChangeArrowheads="1"/>
          </p:cNvSpPr>
          <p:nvPr/>
        </p:nvSpPr>
        <p:spPr bwMode="auto">
          <a:xfrm>
            <a:off x="7967663" y="2123315"/>
            <a:ext cx="539750" cy="836613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Rectangle 20" descr="Malik Farooq web"/>
          <p:cNvSpPr>
            <a:spLocks noChangeArrowheads="1"/>
          </p:cNvSpPr>
          <p:nvPr/>
        </p:nvSpPr>
        <p:spPr bwMode="auto">
          <a:xfrm>
            <a:off x="2312592" y="3627500"/>
            <a:ext cx="674688" cy="982662"/>
          </a:xfrm>
          <a:prstGeom prst="rect">
            <a:avLst/>
          </a:prstGeom>
          <a:blipFill dpi="0" rotWithShape="0">
            <a:blip r:embed="rId1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Rectangle 21" descr="s_27385_1"/>
          <p:cNvSpPr>
            <a:spLocks noChangeArrowheads="1"/>
          </p:cNvSpPr>
          <p:nvPr/>
        </p:nvSpPr>
        <p:spPr bwMode="auto">
          <a:xfrm>
            <a:off x="2953595" y="5343362"/>
            <a:ext cx="623094" cy="861798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Rectangle 22" descr="Jim Thakoordin web"/>
          <p:cNvSpPr>
            <a:spLocks noChangeArrowheads="1"/>
          </p:cNvSpPr>
          <p:nvPr/>
        </p:nvSpPr>
        <p:spPr bwMode="auto">
          <a:xfrm>
            <a:off x="10137048" y="600109"/>
            <a:ext cx="676275" cy="941387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Rectangle 23" descr="Matthew Borg web"/>
          <p:cNvSpPr>
            <a:spLocks noChangeArrowheads="1"/>
          </p:cNvSpPr>
          <p:nvPr/>
        </p:nvSpPr>
        <p:spPr bwMode="auto">
          <a:xfrm>
            <a:off x="9086056" y="2123316"/>
            <a:ext cx="595285" cy="850106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Rectangle 24" descr="cllr-charles-royden"/>
          <p:cNvSpPr>
            <a:spLocks noChangeArrowheads="1"/>
          </p:cNvSpPr>
          <p:nvPr/>
        </p:nvSpPr>
        <p:spPr bwMode="auto">
          <a:xfrm>
            <a:off x="1611314" y="5337237"/>
            <a:ext cx="674688" cy="868381"/>
          </a:xfrm>
          <a:prstGeom prst="rect">
            <a:avLst/>
          </a:prstGeom>
          <a:blipFill dpi="0" rotWithShape="0">
            <a:blip r:embed="rId1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5" descr="Janet Graham web"/>
          <p:cNvSpPr>
            <a:spLocks noChangeArrowheads="1"/>
          </p:cNvSpPr>
          <p:nvPr/>
        </p:nvSpPr>
        <p:spPr bwMode="auto">
          <a:xfrm>
            <a:off x="324128" y="3621150"/>
            <a:ext cx="676275" cy="979487"/>
          </a:xfrm>
          <a:prstGeom prst="rect">
            <a:avLst/>
          </a:prstGeom>
          <a:blipFill dpi="0" rotWithShape="0">
            <a:blip r:embed="rId1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Rectangle 26" descr="Malcolm Lee web"/>
          <p:cNvSpPr>
            <a:spLocks noChangeArrowheads="1"/>
          </p:cNvSpPr>
          <p:nvPr/>
        </p:nvSpPr>
        <p:spPr bwMode="auto">
          <a:xfrm>
            <a:off x="4629150" y="591377"/>
            <a:ext cx="674688" cy="873125"/>
          </a:xfrm>
          <a:prstGeom prst="rect">
            <a:avLst/>
          </a:prstGeom>
          <a:blipFill dpi="0" rotWithShape="0">
            <a:blip r:embed="rId1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27" descr="Helen Lucas web"/>
          <p:cNvSpPr>
            <a:spLocks noChangeArrowheads="1"/>
          </p:cNvSpPr>
          <p:nvPr/>
        </p:nvSpPr>
        <p:spPr bwMode="auto">
          <a:xfrm>
            <a:off x="2500313" y="2088390"/>
            <a:ext cx="674687" cy="874712"/>
          </a:xfrm>
          <a:prstGeom prst="rect">
            <a:avLst/>
          </a:prstGeom>
          <a:blipFill dpi="0" rotWithShape="0">
            <a:blip r:embed="rId1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Rectangle 28" descr="Noreen Byrne"/>
          <p:cNvSpPr>
            <a:spLocks noChangeArrowheads="1"/>
          </p:cNvSpPr>
          <p:nvPr/>
        </p:nvSpPr>
        <p:spPr bwMode="auto">
          <a:xfrm>
            <a:off x="5925275" y="3660048"/>
            <a:ext cx="674688" cy="942975"/>
          </a:xfrm>
          <a:prstGeom prst="rect">
            <a:avLst/>
          </a:prstGeom>
          <a:blipFill dpi="0" rotWithShape="0">
            <a:blip r:embed="rId2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Rectangle 29" descr="Linda Grant web"/>
          <p:cNvSpPr>
            <a:spLocks noChangeArrowheads="1"/>
          </p:cNvSpPr>
          <p:nvPr/>
        </p:nvSpPr>
        <p:spPr bwMode="auto">
          <a:xfrm>
            <a:off x="9287736" y="598521"/>
            <a:ext cx="674687" cy="942975"/>
          </a:xfrm>
          <a:prstGeom prst="rect">
            <a:avLst/>
          </a:prstGeom>
          <a:blipFill dpi="0" rotWithShape="0">
            <a:blip r:embed="rId2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Rectangle 31" descr="Steve Morgan"/>
          <p:cNvSpPr>
            <a:spLocks noChangeArrowheads="1"/>
          </p:cNvSpPr>
          <p:nvPr/>
        </p:nvSpPr>
        <p:spPr bwMode="auto">
          <a:xfrm>
            <a:off x="8602393" y="3660048"/>
            <a:ext cx="674688" cy="942975"/>
          </a:xfrm>
          <a:prstGeom prst="rect">
            <a:avLst/>
          </a:prstGeom>
          <a:blipFill dpi="0" rotWithShape="0">
            <a:blip r:embed="rId2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32" descr="Marie France Capon"/>
          <p:cNvSpPr>
            <a:spLocks noChangeArrowheads="1"/>
          </p:cNvSpPr>
          <p:nvPr/>
        </p:nvSpPr>
        <p:spPr bwMode="auto">
          <a:xfrm>
            <a:off x="1647825" y="581852"/>
            <a:ext cx="674688" cy="873125"/>
          </a:xfrm>
          <a:prstGeom prst="rect">
            <a:avLst/>
          </a:prstGeom>
          <a:blipFill dpi="0" rotWithShape="0">
            <a:blip r:embed="rId2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Rectangle 33" descr="Jacquie Farhoud"/>
          <p:cNvSpPr>
            <a:spLocks noChangeArrowheads="1"/>
          </p:cNvSpPr>
          <p:nvPr/>
        </p:nvSpPr>
        <p:spPr bwMode="auto">
          <a:xfrm>
            <a:off x="4497388" y="2107441"/>
            <a:ext cx="597721" cy="855662"/>
          </a:xfrm>
          <a:prstGeom prst="rect">
            <a:avLst/>
          </a:prstGeom>
          <a:blipFill dpi="0" rotWithShape="0">
            <a:blip r:embed="rId2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204788" y="1545465"/>
            <a:ext cx="113665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Pam Brown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Deputy Lead Gov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2640013" y="1545465"/>
            <a:ext cx="8715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Sean Driscoll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440363" y="1545465"/>
            <a:ext cx="8699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Judi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Kingham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21-24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4519613" y="1545465"/>
            <a:ext cx="87153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Malcolm Lea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1387475" y="1545465"/>
            <a:ext cx="1195388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Marie-France Capon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6270625" y="1545465"/>
            <a:ext cx="10541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Theresa Driscoll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21-24)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3609975" y="1545465"/>
            <a:ext cx="8715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Brian Hertbert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10894286" y="1606584"/>
            <a:ext cx="928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Jennifer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Galluci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21-24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10062436" y="1606584"/>
            <a:ext cx="871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Jim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Thakoordin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21-24)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9236936" y="1606584"/>
            <a:ext cx="80486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Linda Grant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21-24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2389188" y="3047240"/>
            <a:ext cx="93186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Helen Lucas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Lead Gov.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21-24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 Box 45"/>
          <p:cNvSpPr txBox="1">
            <a:spLocks noChangeArrowheads="1"/>
          </p:cNvSpPr>
          <p:nvPr/>
        </p:nvSpPr>
        <p:spPr bwMode="auto">
          <a:xfrm>
            <a:off x="4357688" y="3078990"/>
            <a:ext cx="915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Jacquie Farhoud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Text Box 46"/>
          <p:cNvSpPr txBox="1">
            <a:spLocks noChangeArrowheads="1"/>
          </p:cNvSpPr>
          <p:nvPr/>
        </p:nvSpPr>
        <p:spPr bwMode="auto">
          <a:xfrm>
            <a:off x="5294313" y="3090132"/>
            <a:ext cx="9032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Teena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Ferguson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6242051" y="3094114"/>
            <a:ext cx="7921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Yvette King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/>
        </p:nvSpPr>
        <p:spPr bwMode="auto">
          <a:xfrm>
            <a:off x="7835901" y="3094857"/>
            <a:ext cx="995362" cy="37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 Robert Oakley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20—23)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Text Box 49"/>
          <p:cNvSpPr txBox="1">
            <a:spLocks noChangeArrowheads="1"/>
          </p:cNvSpPr>
          <p:nvPr/>
        </p:nvSpPr>
        <p:spPr bwMode="auto">
          <a:xfrm>
            <a:off x="4612508" y="4651437"/>
            <a:ext cx="11938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Mr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Dimpu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Bhagawati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Medical &amp; Dental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Sept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21-24)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10036969" y="3048299"/>
            <a:ext cx="12080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Belinda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Chik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Nursing &amp; Midwifery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21-24)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Text Box 51"/>
          <p:cNvSpPr txBox="1">
            <a:spLocks noChangeArrowheads="1"/>
          </p:cNvSpPr>
          <p:nvPr/>
        </p:nvSpPr>
        <p:spPr bwMode="auto">
          <a:xfrm>
            <a:off x="1088181" y="4648262"/>
            <a:ext cx="11572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Sunny Patel,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Prof.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&amp; Technical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Text Box 52"/>
          <p:cNvSpPr txBox="1">
            <a:spLocks noChangeArrowheads="1"/>
          </p:cNvSpPr>
          <p:nvPr/>
        </p:nvSpPr>
        <p:spPr bwMode="auto">
          <a:xfrm>
            <a:off x="1904605" y="4648262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Malik Farooq, 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Admin, Clerical &amp; 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Management 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Text Box 53"/>
          <p:cNvSpPr txBox="1">
            <a:spLocks noChangeArrowheads="1"/>
          </p:cNvSpPr>
          <p:nvPr/>
        </p:nvSpPr>
        <p:spPr bwMode="auto">
          <a:xfrm>
            <a:off x="8812756" y="3044027"/>
            <a:ext cx="118745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Matthew Borg,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Nursing &amp; Midwifery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19-22)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Text Box 54"/>
          <p:cNvSpPr txBox="1">
            <a:spLocks noChangeArrowheads="1"/>
          </p:cNvSpPr>
          <p:nvPr/>
        </p:nvSpPr>
        <p:spPr bwMode="auto">
          <a:xfrm>
            <a:off x="186016" y="4635562"/>
            <a:ext cx="103663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Janet Graham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MBE, Volunteers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21-April 23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Text Box 55"/>
          <p:cNvSpPr txBox="1">
            <a:spLocks noChangeArrowheads="1"/>
          </p:cNvSpPr>
          <p:nvPr/>
        </p:nvSpPr>
        <p:spPr bwMode="auto">
          <a:xfrm>
            <a:off x="5815738" y="4642710"/>
            <a:ext cx="8286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Noreen Byrne,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Volunteers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56"/>
          <p:cNvSpPr txBox="1">
            <a:spLocks noChangeArrowheads="1"/>
          </p:cNvSpPr>
          <p:nvPr/>
        </p:nvSpPr>
        <p:spPr bwMode="auto">
          <a:xfrm>
            <a:off x="7418855" y="4642710"/>
            <a:ext cx="10795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David Simms,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Nursing &amp; Midwifery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57"/>
          <p:cNvSpPr txBox="1">
            <a:spLocks noChangeArrowheads="1"/>
          </p:cNvSpPr>
          <p:nvPr/>
        </p:nvSpPr>
        <p:spPr bwMode="auto">
          <a:xfrm>
            <a:off x="8374911" y="4642710"/>
            <a:ext cx="1110048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Steve Morgan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Admin, Clerical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&amp; Management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58"/>
          <p:cNvSpPr txBox="1">
            <a:spLocks noChangeArrowheads="1"/>
          </p:cNvSpPr>
          <p:nvPr/>
        </p:nvSpPr>
        <p:spPr bwMode="auto">
          <a:xfrm>
            <a:off x="10577697" y="4652703"/>
            <a:ext cx="12588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Terrence Haynes-Smith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Prof.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&amp; Technical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Sep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21-24)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5" name="Picture 6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18083" b="6599"/>
          <a:stretch>
            <a:fillRect/>
          </a:stretch>
        </p:blipFill>
        <p:spPr bwMode="auto">
          <a:xfrm>
            <a:off x="7410450" y="588202"/>
            <a:ext cx="6667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24" name="Text Box 62"/>
          <p:cNvSpPr txBox="1">
            <a:spLocks noChangeArrowheads="1"/>
          </p:cNvSpPr>
          <p:nvPr/>
        </p:nvSpPr>
        <p:spPr bwMode="auto">
          <a:xfrm>
            <a:off x="7378700" y="1545465"/>
            <a:ext cx="8096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Wendy Cook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21-24)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7" name="Picture 6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883" r="9686" b="-883"/>
          <a:stretch>
            <a:fillRect/>
          </a:stretch>
        </p:blipFill>
        <p:spPr bwMode="auto">
          <a:xfrm>
            <a:off x="8481286" y="598521"/>
            <a:ext cx="663575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25" name="Text Box 64"/>
          <p:cNvSpPr txBox="1">
            <a:spLocks noChangeArrowheads="1"/>
          </p:cNvSpPr>
          <p:nvPr/>
        </p:nvSpPr>
        <p:spPr bwMode="auto">
          <a:xfrm>
            <a:off x="8308248" y="1595471"/>
            <a:ext cx="1008063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 Michael Carter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21-24)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9" name="Picture 6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t="4756" r="26698" b="34000"/>
          <a:stretch>
            <a:fillRect/>
          </a:stretch>
        </p:blipFill>
        <p:spPr bwMode="auto">
          <a:xfrm>
            <a:off x="358775" y="2123316"/>
            <a:ext cx="574158" cy="80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90" name="Picture 6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11534"/>
          <a:stretch>
            <a:fillRect/>
          </a:stretch>
        </p:blipFill>
        <p:spPr bwMode="auto">
          <a:xfrm>
            <a:off x="1476578" y="2113790"/>
            <a:ext cx="589576" cy="8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26" name="Text Box 67"/>
          <p:cNvSpPr txBox="1">
            <a:spLocks noChangeArrowheads="1"/>
          </p:cNvSpPr>
          <p:nvPr/>
        </p:nvSpPr>
        <p:spPr bwMode="auto">
          <a:xfrm>
            <a:off x="203200" y="3056764"/>
            <a:ext cx="962025" cy="40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Quartermaine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</a:t>
            </a: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21-23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7" name="Text Box 68"/>
          <p:cNvSpPr txBox="1">
            <a:spLocks noChangeArrowheads="1"/>
          </p:cNvSpPr>
          <p:nvPr/>
        </p:nvSpPr>
        <p:spPr bwMode="auto">
          <a:xfrm>
            <a:off x="1176338" y="3058352"/>
            <a:ext cx="11430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Debbie Gardiner MBE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93" name="Picture 6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853" r="13098" b="-853"/>
          <a:stretch>
            <a:fillRect/>
          </a:stretch>
        </p:blipFill>
        <p:spPr bwMode="auto">
          <a:xfrm>
            <a:off x="3425825" y="2089977"/>
            <a:ext cx="668338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28" name="Text Box 70"/>
          <p:cNvSpPr txBox="1">
            <a:spLocks noChangeArrowheads="1"/>
          </p:cNvSpPr>
          <p:nvPr/>
        </p:nvSpPr>
        <p:spPr bwMode="auto">
          <a:xfrm>
            <a:off x="3295650" y="3063115"/>
            <a:ext cx="93186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 Dilan Joshi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95" name="Picture 71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11093"/>
          <a:stretch>
            <a:fillRect/>
          </a:stretch>
        </p:blipFill>
        <p:spPr bwMode="auto">
          <a:xfrm>
            <a:off x="3597653" y="3614800"/>
            <a:ext cx="673100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96" name="Picture 7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391" r="11836" b="-391"/>
          <a:stretch>
            <a:fillRect/>
          </a:stretch>
        </p:blipFill>
        <p:spPr bwMode="auto">
          <a:xfrm>
            <a:off x="4847458" y="3643375"/>
            <a:ext cx="6635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29" name="Text Box 73"/>
          <p:cNvSpPr txBox="1">
            <a:spLocks noChangeArrowheads="1"/>
          </p:cNvSpPr>
          <p:nvPr/>
        </p:nvSpPr>
        <p:spPr bwMode="auto">
          <a:xfrm>
            <a:off x="3102353" y="4648262"/>
            <a:ext cx="1639887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Hina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Zafar,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 clinical—Admin, Clerical, Management, Ancillary &amp; 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Maintenance (Sept 21-24)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98" name="Picture 7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78" y="3667984"/>
            <a:ext cx="646739" cy="96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99" name="Picture 7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/>
          <a:stretch>
            <a:fillRect/>
          </a:stretch>
        </p:blipFill>
        <p:spPr bwMode="auto">
          <a:xfrm>
            <a:off x="10826467" y="3667985"/>
            <a:ext cx="666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30" name="Text Box 76"/>
          <p:cNvSpPr txBox="1">
            <a:spLocks noChangeArrowheads="1"/>
          </p:cNvSpPr>
          <p:nvPr/>
        </p:nvSpPr>
        <p:spPr bwMode="auto">
          <a:xfrm>
            <a:off x="9387709" y="4652703"/>
            <a:ext cx="11842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Mr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Joby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George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Malal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Medical &amp; Dental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17-20)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1" name="Rectangle 77" descr="Chris Williams"/>
          <p:cNvSpPr>
            <a:spLocks noChangeArrowheads="1"/>
          </p:cNvSpPr>
          <p:nvPr/>
        </p:nvSpPr>
        <p:spPr bwMode="auto">
          <a:xfrm>
            <a:off x="7097714" y="2104266"/>
            <a:ext cx="622354" cy="855662"/>
          </a:xfrm>
          <a:prstGeom prst="rect">
            <a:avLst/>
          </a:prstGeom>
          <a:blipFill dpi="0" rotWithShape="0">
            <a:blip r:embed="rId3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2" name="Text Box 78"/>
          <p:cNvSpPr txBox="1">
            <a:spLocks noChangeArrowheads="1"/>
          </p:cNvSpPr>
          <p:nvPr/>
        </p:nvSpPr>
        <p:spPr bwMode="auto">
          <a:xfrm>
            <a:off x="6973888" y="3098876"/>
            <a:ext cx="9318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Chris Williams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03" name="Picture 79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/>
          <a:stretch>
            <a:fillRect/>
          </a:stretch>
        </p:blipFill>
        <p:spPr bwMode="auto">
          <a:xfrm>
            <a:off x="446746" y="5322968"/>
            <a:ext cx="687388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04" name="Picture 1" descr="cid:image001.png@01D7588A.99B58420"/>
          <p:cNvPicPr>
            <a:picLocks noChangeAspect="1" noChangeArrowheads="1"/>
          </p:cNvPicPr>
          <p:nvPr/>
        </p:nvPicPr>
        <p:blipFill>
          <a:blip r:embed="rId36" r:link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92" y="5331527"/>
            <a:ext cx="630238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3" name="Text Box 81"/>
          <p:cNvSpPr txBox="1">
            <a:spLocks noChangeArrowheads="1"/>
          </p:cNvSpPr>
          <p:nvPr/>
        </p:nvSpPr>
        <p:spPr bwMode="auto">
          <a:xfrm>
            <a:off x="330200" y="6239394"/>
            <a:ext cx="1008063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 Louise Grant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University of Beds</a:t>
            </a:r>
            <a:b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4" name="Text Box 82"/>
          <p:cNvSpPr txBox="1">
            <a:spLocks noChangeArrowheads="1"/>
          </p:cNvSpPr>
          <p:nvPr/>
        </p:nvSpPr>
        <p:spPr bwMode="auto">
          <a:xfrm>
            <a:off x="1312864" y="6239394"/>
            <a:ext cx="1395413" cy="69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Cllr Charles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Royden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Bedford Borough Council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5" name="Text Box 83"/>
          <p:cNvSpPr txBox="1">
            <a:spLocks noChangeArrowheads="1"/>
          </p:cNvSpPr>
          <p:nvPr/>
        </p:nvSpPr>
        <p:spPr bwMode="auto">
          <a:xfrm>
            <a:off x="2542106" y="6258220"/>
            <a:ext cx="1497014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Cllr Brian J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Spurr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Central Beds Council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(May 20-23)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6" name="Text Box 84"/>
          <p:cNvSpPr txBox="1">
            <a:spLocks noChangeArrowheads="1"/>
          </p:cNvSpPr>
          <p:nvPr/>
        </p:nvSpPr>
        <p:spPr bwMode="auto">
          <a:xfrm>
            <a:off x="3833362" y="6265855"/>
            <a:ext cx="13827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Cllr </a:t>
            </a:r>
            <a:r>
              <a:rPr kumimoji="0" lang="en-GB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Javed</a:t>
            </a: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Hussain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Luton Borough Council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(May 21– 24)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Text Box 84"/>
          <p:cNvSpPr txBox="1">
            <a:spLocks noChangeArrowheads="1"/>
          </p:cNvSpPr>
          <p:nvPr/>
        </p:nvSpPr>
        <p:spPr bwMode="auto">
          <a:xfrm>
            <a:off x="5014886" y="6247822"/>
            <a:ext cx="13827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TBC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University College</a:t>
            </a:r>
            <a:b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altLang="en-US" sz="900" dirty="0" smtClean="0">
                <a:solidFill>
                  <a:srgbClr val="000000"/>
                </a:solidFill>
                <a:latin typeface="Arial" panose="020B0604020202020204" pitchFamily="34" charset="0"/>
              </a:rPr>
              <a:t>London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0" name="Rectangle 1039"/>
          <p:cNvSpPr/>
          <p:nvPr/>
        </p:nvSpPr>
        <p:spPr>
          <a:xfrm>
            <a:off x="5462895" y="5360386"/>
            <a:ext cx="575468" cy="8694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1" name="Rectangle 85"/>
          <p:cNvSpPr>
            <a:spLocks noChangeArrowheads="1"/>
          </p:cNvSpPr>
          <p:nvPr/>
        </p:nvSpPr>
        <p:spPr bwMode="auto">
          <a:xfrm>
            <a:off x="6406690" y="5306801"/>
            <a:ext cx="604837" cy="166688"/>
          </a:xfrm>
          <a:prstGeom prst="rect">
            <a:avLst/>
          </a:prstGeom>
          <a:solidFill>
            <a:srgbClr val="C9E7A7"/>
          </a:solidFill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2" name="Text Box 86"/>
          <p:cNvSpPr txBox="1">
            <a:spLocks noChangeArrowheads="1"/>
          </p:cNvSpPr>
          <p:nvPr/>
        </p:nvSpPr>
        <p:spPr bwMode="auto">
          <a:xfrm>
            <a:off x="7116302" y="5306801"/>
            <a:ext cx="1658938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 - Luton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3" name="Rectangle 87"/>
          <p:cNvSpPr>
            <a:spLocks noChangeArrowheads="1"/>
          </p:cNvSpPr>
          <p:nvPr/>
        </p:nvSpPr>
        <p:spPr bwMode="auto">
          <a:xfrm>
            <a:off x="6406690" y="5549689"/>
            <a:ext cx="608012" cy="173037"/>
          </a:xfrm>
          <a:prstGeom prst="rect">
            <a:avLst/>
          </a:prstGeom>
          <a:solidFill>
            <a:srgbClr val="B9CDE5"/>
          </a:solidFill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4" name="Text Box 88"/>
          <p:cNvSpPr txBox="1">
            <a:spLocks noChangeArrowheads="1"/>
          </p:cNvSpPr>
          <p:nvPr/>
        </p:nvSpPr>
        <p:spPr bwMode="auto">
          <a:xfrm>
            <a:off x="7116302" y="5549689"/>
            <a:ext cx="1658938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 - Central Bedfordshire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5" name="Rectangle 89"/>
          <p:cNvSpPr>
            <a:spLocks noChangeArrowheads="1"/>
          </p:cNvSpPr>
          <p:nvPr/>
        </p:nvSpPr>
        <p:spPr bwMode="auto">
          <a:xfrm>
            <a:off x="6406690" y="5798926"/>
            <a:ext cx="615950" cy="165100"/>
          </a:xfrm>
          <a:prstGeom prst="rect">
            <a:avLst/>
          </a:prstGeom>
          <a:solidFill>
            <a:srgbClr val="E8AE86">
              <a:alpha val="96001"/>
            </a:srgbClr>
          </a:solidFill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6" name="Text Box 90"/>
          <p:cNvSpPr txBox="1">
            <a:spLocks noChangeArrowheads="1"/>
          </p:cNvSpPr>
          <p:nvPr/>
        </p:nvSpPr>
        <p:spPr bwMode="auto">
          <a:xfrm>
            <a:off x="7116302" y="5798926"/>
            <a:ext cx="2624138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 - Bedford Borough and Surrounding Counties  Public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7" name="Rectangle 91"/>
          <p:cNvSpPr>
            <a:spLocks noChangeArrowheads="1"/>
          </p:cNvSpPr>
          <p:nvPr/>
        </p:nvSpPr>
        <p:spPr bwMode="auto">
          <a:xfrm>
            <a:off x="6406690" y="6056101"/>
            <a:ext cx="619125" cy="165100"/>
          </a:xfrm>
          <a:prstGeom prst="rect">
            <a:avLst/>
          </a:prstGeom>
          <a:solidFill>
            <a:srgbClr val="DBB7DB"/>
          </a:solidFill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8" name="Text Box 92"/>
          <p:cNvSpPr txBox="1">
            <a:spLocks noChangeArrowheads="1"/>
          </p:cNvSpPr>
          <p:nvPr/>
        </p:nvSpPr>
        <p:spPr bwMode="auto">
          <a:xfrm>
            <a:off x="7116302" y="6056101"/>
            <a:ext cx="20970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 - Hertfordshire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9" name="Rectangle 93"/>
          <p:cNvSpPr>
            <a:spLocks noChangeArrowheads="1"/>
          </p:cNvSpPr>
          <p:nvPr/>
        </p:nvSpPr>
        <p:spPr bwMode="auto">
          <a:xfrm>
            <a:off x="6406690" y="6308514"/>
            <a:ext cx="623887" cy="155575"/>
          </a:xfrm>
          <a:prstGeom prst="rect">
            <a:avLst/>
          </a:prstGeom>
          <a:solidFill>
            <a:srgbClr val="FF6F6F"/>
          </a:solidFill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0" name="Text Box 94"/>
          <p:cNvSpPr txBox="1">
            <a:spLocks noChangeArrowheads="1"/>
          </p:cNvSpPr>
          <p:nvPr/>
        </p:nvSpPr>
        <p:spPr bwMode="auto">
          <a:xfrm>
            <a:off x="7116302" y="6308514"/>
            <a:ext cx="20970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Staff &amp; Volunteers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1" name="Rectangle 95"/>
          <p:cNvSpPr>
            <a:spLocks noChangeArrowheads="1"/>
          </p:cNvSpPr>
          <p:nvPr/>
        </p:nvSpPr>
        <p:spPr bwMode="auto">
          <a:xfrm>
            <a:off x="6406690" y="6519651"/>
            <a:ext cx="620712" cy="166688"/>
          </a:xfrm>
          <a:prstGeom prst="rect">
            <a:avLst/>
          </a:prstGeom>
          <a:solidFill>
            <a:srgbClr val="FFDC7B"/>
          </a:solidFill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2" name="Text Box 96"/>
          <p:cNvSpPr txBox="1">
            <a:spLocks noChangeArrowheads="1"/>
          </p:cNvSpPr>
          <p:nvPr/>
        </p:nvSpPr>
        <p:spPr bwMode="auto">
          <a:xfrm>
            <a:off x="7116302" y="6519651"/>
            <a:ext cx="20970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Appointed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3" name="TextBox 1052"/>
          <p:cNvSpPr txBox="1"/>
          <p:nvPr/>
        </p:nvSpPr>
        <p:spPr>
          <a:xfrm>
            <a:off x="10293405" y="6308514"/>
            <a:ext cx="172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Sept 2021</a:t>
            </a:r>
            <a:endParaRPr lang="en-GB" sz="1400" b="1" dirty="0"/>
          </a:p>
        </p:txBody>
      </p:sp>
      <p:sp>
        <p:nvSpPr>
          <p:cNvPr id="2" name="Rectangle 2" descr="Thomas Moss"/>
          <p:cNvSpPr>
            <a:spLocks noChangeArrowheads="1"/>
          </p:cNvSpPr>
          <p:nvPr/>
        </p:nvSpPr>
        <p:spPr bwMode="auto">
          <a:xfrm>
            <a:off x="6741764" y="3657571"/>
            <a:ext cx="676275" cy="950834"/>
          </a:xfrm>
          <a:prstGeom prst="rect">
            <a:avLst/>
          </a:prstGeom>
          <a:blipFill dpi="0" rotWithShape="0">
            <a:blip r:embed="rId3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71994" y="4652703"/>
            <a:ext cx="962025" cy="40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Thomas Moss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Ancillary &amp;             Maintenance</a:t>
            </a:r>
            <a:b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(April 20-23)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61539" y="130904"/>
            <a:ext cx="2414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Council of Governors</a:t>
            </a:r>
            <a:endParaRPr lang="en-GB" sz="1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7" y="3639934"/>
            <a:ext cx="736863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Picture 2" descr="Inline image"/>
          <p:cNvPicPr>
            <a:picLocks noChangeAspect="1" noChangeArrowheads="1"/>
          </p:cNvPicPr>
          <p:nvPr/>
        </p:nvPicPr>
        <p:blipFill>
          <a:blip r:embed="rId40" r:link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63" y="2078054"/>
            <a:ext cx="703515" cy="90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60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115201"/>
            <a:ext cx="9357757" cy="821124"/>
          </a:xfrm>
        </p:spPr>
        <p:txBody>
          <a:bodyPr/>
          <a:lstStyle/>
          <a:p>
            <a:r>
              <a:rPr lang="en-GB" dirty="0" smtClean="0"/>
              <a:t>New Governors </a:t>
            </a:r>
            <a:endParaRPr lang="en-GB" dirty="0"/>
          </a:p>
        </p:txBody>
      </p:sp>
      <p:pic>
        <p:nvPicPr>
          <p:cNvPr id="5" name="Picture 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853" r="13098" b="-853"/>
          <a:stretch>
            <a:fillRect/>
          </a:stretch>
        </p:blipFill>
        <p:spPr bwMode="auto">
          <a:xfrm>
            <a:off x="8338972" y="746809"/>
            <a:ext cx="1490834" cy="194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18083" b="6599"/>
          <a:stretch>
            <a:fillRect/>
          </a:stretch>
        </p:blipFill>
        <p:spPr bwMode="auto">
          <a:xfrm>
            <a:off x="6425867" y="769579"/>
            <a:ext cx="1462911" cy="191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883" r="9686" b="-883"/>
          <a:stretch>
            <a:fillRect/>
          </a:stretch>
        </p:blipFill>
        <p:spPr bwMode="auto">
          <a:xfrm>
            <a:off x="700129" y="902596"/>
            <a:ext cx="1344803" cy="190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t="4756" r="26698" b="34000"/>
          <a:stretch>
            <a:fillRect/>
          </a:stretch>
        </p:blipFill>
        <p:spPr bwMode="auto">
          <a:xfrm>
            <a:off x="2729026" y="895957"/>
            <a:ext cx="1335898" cy="18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11534"/>
          <a:stretch>
            <a:fillRect/>
          </a:stretch>
        </p:blipFill>
        <p:spPr bwMode="auto">
          <a:xfrm>
            <a:off x="4495223" y="842685"/>
            <a:ext cx="1340312" cy="189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11093"/>
          <a:stretch>
            <a:fillRect/>
          </a:stretch>
        </p:blipFill>
        <p:spPr bwMode="auto">
          <a:xfrm>
            <a:off x="3079532" y="3882527"/>
            <a:ext cx="1199732" cy="17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391" r="11836" b="-391"/>
          <a:stretch>
            <a:fillRect/>
          </a:stretch>
        </p:blipFill>
        <p:spPr bwMode="auto">
          <a:xfrm>
            <a:off x="1187664" y="3826990"/>
            <a:ext cx="1277787" cy="181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7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/>
          <a:stretch>
            <a:fillRect/>
          </a:stretch>
        </p:blipFill>
        <p:spPr bwMode="auto">
          <a:xfrm>
            <a:off x="5020257" y="3934482"/>
            <a:ext cx="1208053" cy="165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 Box 62"/>
          <p:cNvSpPr txBox="1">
            <a:spLocks noChangeArrowheads="1"/>
          </p:cNvSpPr>
          <p:nvPr/>
        </p:nvSpPr>
        <p:spPr bwMode="auto">
          <a:xfrm>
            <a:off x="6388459" y="2894071"/>
            <a:ext cx="1537726" cy="43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Wendy Cook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(Sept 21-24)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 smtClean="0">
                <a:solidFill>
                  <a:srgbClr val="000000"/>
                </a:solidFill>
                <a:latin typeface="+mj-lt"/>
              </a:rPr>
              <a:t>Public - Luton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4969423" y="5768800"/>
            <a:ext cx="12588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Terrence Haynes-Smith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Staff -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Prof.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&amp; Technical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GB" altLang="en-US" sz="1200" dirty="0" smtClean="0">
                <a:solidFill>
                  <a:srgbClr val="000000"/>
                </a:solidFill>
                <a:latin typeface="+mj-lt"/>
              </a:rPr>
              <a:t>Sep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21-24)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439184" y="2810416"/>
            <a:ext cx="1605748" cy="48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 Michael Carter</a:t>
            </a:r>
            <a:br>
              <a:rPr kumimoji="0" lang="en-GB" alt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Public - Central Bedfordshire</a:t>
            </a:r>
            <a:endParaRPr kumimoji="0" lang="en-US" altLang="en-US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2465451" y="2887540"/>
            <a:ext cx="1716579" cy="40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Quartermaine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</a:t>
            </a:r>
            <a:r>
              <a:rPr lang="en-GB" alt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21-23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Public - Central </a:t>
            </a: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Bedfordshire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4514547" y="2887540"/>
            <a:ext cx="1849219" cy="68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Debbie Gardiner MBE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(Sept 21-23)</a:t>
            </a: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1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Public - Central </a:t>
            </a: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Bedfordshire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70"/>
          <p:cNvSpPr txBox="1">
            <a:spLocks noChangeArrowheads="1"/>
          </p:cNvSpPr>
          <p:nvPr/>
        </p:nvSpPr>
        <p:spPr bwMode="auto">
          <a:xfrm>
            <a:off x="8528513" y="2820865"/>
            <a:ext cx="1540278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Dr Dilan Joshi 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(Sept 21-23)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 smtClean="0">
                <a:solidFill>
                  <a:srgbClr val="000000"/>
                </a:solidFill>
                <a:latin typeface="+mj-lt"/>
              </a:rPr>
              <a:t>Public - Hertfordshire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0" name="Text Box 73"/>
          <p:cNvSpPr txBox="1">
            <a:spLocks noChangeArrowheads="1"/>
          </p:cNvSpPr>
          <p:nvPr/>
        </p:nvSpPr>
        <p:spPr bwMode="auto">
          <a:xfrm>
            <a:off x="2729026" y="5737131"/>
            <a:ext cx="1926101" cy="99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Hina Zafar,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Staff - Non clinical:</a:t>
            </a:r>
            <a:r>
              <a:rPr kumimoji="0" lang="en-GB" altLang="en-US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Admin, Clerical, Management, Ancillary&amp; 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Maintenance (Sept 21-24) 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32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1045793" y="5753811"/>
            <a:ext cx="11938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Mr Dimpu Bhagawati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Staff -Medical &amp; Dental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GB" altLang="en-US" sz="1200" dirty="0" smtClean="0">
                <a:solidFill>
                  <a:srgbClr val="000000"/>
                </a:solidFill>
                <a:latin typeface="+mj-lt"/>
              </a:rPr>
              <a:t>Sept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21-24)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1" name="Picture 1" descr="cid:image001.png@01D7588A.99B58420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24" y="3882527"/>
            <a:ext cx="1194205" cy="171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 Box 84"/>
          <p:cNvSpPr txBox="1">
            <a:spLocks noChangeArrowheads="1"/>
          </p:cNvSpPr>
          <p:nvPr/>
        </p:nvSpPr>
        <p:spPr bwMode="auto">
          <a:xfrm>
            <a:off x="6543473" y="5763336"/>
            <a:ext cx="13827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Cllr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Javed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Hussain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Luton Borough Council</a:t>
            </a:r>
            <a:b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(May 21– 24)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Holding the Non-Executive Directors (NEDs) to Account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Trust committees with Governor representation have a link NED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Governors feed into NED appraisals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Attending Board of Directors 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Meetings </a:t>
            </a:r>
            <a:endParaRPr lang="en-US" alt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NEDs</a:t>
            </a:r>
            <a:r>
              <a:rPr lang="en-US" alt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attend Council of Governors meetings and make presentations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Sessions with </a:t>
            </a:r>
            <a:r>
              <a:rPr lang="en-US" altLang="en-US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NEDs</a:t>
            </a:r>
            <a:r>
              <a:rPr lang="en-US" alt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and Council of Governors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Appointment of </a:t>
            </a:r>
            <a:r>
              <a:rPr lang="en-US" altLang="en-US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NEDs</a:t>
            </a:r>
            <a:endParaRPr lang="en-US" alt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2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 smtClean="0"/>
              <a:t>Non-Executive Director Changes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6263" y="1825625"/>
            <a:ext cx="11140912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Extended </a:t>
            </a:r>
            <a:r>
              <a:rPr lang="en-GB" dirty="0">
                <a:solidFill>
                  <a:schemeClr val="tx1"/>
                </a:solidFill>
              </a:rPr>
              <a:t>Simon Linnett as Chair to September </a:t>
            </a:r>
            <a:r>
              <a:rPr lang="en-GB" dirty="0" smtClean="0">
                <a:solidFill>
                  <a:schemeClr val="tx1"/>
                </a:solidFill>
              </a:rPr>
              <a:t>2022 for a final year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Extended </a:t>
            </a:r>
            <a:r>
              <a:rPr lang="en-GB" dirty="0">
                <a:solidFill>
                  <a:schemeClr val="tx1"/>
                </a:solidFill>
              </a:rPr>
              <a:t>Simon Barton and Mark Prior to Sep and Oct 2024, </a:t>
            </a:r>
            <a:r>
              <a:rPr lang="en-GB" dirty="0" smtClean="0">
                <a:solidFill>
                  <a:schemeClr val="tx1"/>
                </a:solidFill>
              </a:rPr>
              <a:t>respectively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Extended Annett Gamell and Ian Mackie to June 2025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Resignation of Richard Mintern in August 2021 (to leave December 2021)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Recruitment process has begun for a Non-Executive and a Chair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031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/>
              <a:t>Our Governors and Members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1600" y="1235421"/>
            <a:ext cx="10114317" cy="53553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</a:rPr>
              <a:t>16,710 public members from Luton and Hertfordshire, </a:t>
            </a:r>
            <a:r>
              <a:rPr lang="en-GB" sz="2000" dirty="0">
                <a:solidFill>
                  <a:schemeClr val="tx1"/>
                </a:solidFill>
              </a:rPr>
              <a:t>Central </a:t>
            </a:r>
            <a:r>
              <a:rPr lang="en-GB" sz="2000" dirty="0" smtClean="0">
                <a:solidFill>
                  <a:schemeClr val="tx1"/>
                </a:solidFill>
              </a:rPr>
              <a:t>Bedfordshire, Bedford (surrounding counties)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</a:rPr>
              <a:t>9,391 staff members across both hospital sites (including bank staff and volunteers)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</a:rPr>
              <a:t>38 Governors representing these members including 13 Staff Governors across both sites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</a:rPr>
              <a:t>5 appointed governors (3 councils and 2 universities)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</a:rPr>
              <a:t>The Governors: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tx1"/>
                </a:solidFill>
              </a:rPr>
              <a:t>Represent the public, staff and stakeholders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GB" dirty="0">
                <a:solidFill>
                  <a:schemeClr val="tx1"/>
                </a:solidFill>
              </a:rPr>
              <a:t>Support community engagement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tx1"/>
                </a:solidFill>
              </a:rPr>
              <a:t>Hold the Non-Executive Directors to account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 dirty="0" smtClean="0">
                <a:solidFill>
                  <a:schemeClr val="tx1"/>
                </a:solidFill>
              </a:rPr>
              <a:t>Achieved the reduction plan of the Governors during the year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en-US" sz="2000" dirty="0" smtClean="0">
                <a:solidFill>
                  <a:schemeClr val="tx1"/>
                </a:solidFill>
              </a:rPr>
              <a:t>Approved Interim </a:t>
            </a:r>
            <a:r>
              <a:rPr lang="en-US" altLang="en-US" sz="2000" dirty="0">
                <a:solidFill>
                  <a:schemeClr val="tx1"/>
                </a:solidFill>
              </a:rPr>
              <a:t>Membership </a:t>
            </a:r>
            <a:r>
              <a:rPr lang="en-US" altLang="en-US" sz="2000" dirty="0" smtClean="0">
                <a:solidFill>
                  <a:schemeClr val="tx1"/>
                </a:solidFill>
              </a:rPr>
              <a:t>Strategy – focus on Bedford Borough and Central Bedfordshire</a:t>
            </a:r>
            <a:endParaRPr lang="en-GB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73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 smtClean="0"/>
              <a:t>Elections 2021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6" name="Group 532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19840"/>
              </p:ext>
            </p:extLst>
          </p:nvPr>
        </p:nvGraphicFramePr>
        <p:xfrm>
          <a:off x="495301" y="1004889"/>
          <a:ext cx="11553362" cy="5199709"/>
        </p:xfrm>
        <a:graphic>
          <a:graphicData uri="http://schemas.openxmlformats.org/drawingml/2006/table">
            <a:tbl>
              <a:tblPr/>
              <a:tblGrid>
                <a:gridCol w="2793191">
                  <a:extLst>
                    <a:ext uri="{9D8B030D-6E8A-4147-A177-3AD203B41FA5}"/>
                  </a:extLst>
                </a:gridCol>
                <a:gridCol w="3598083">
                  <a:extLst>
                    <a:ext uri="{9D8B030D-6E8A-4147-A177-3AD203B41FA5}"/>
                  </a:extLst>
                </a:gridCol>
                <a:gridCol w="5162088">
                  <a:extLst>
                    <a:ext uri="{9D8B030D-6E8A-4147-A177-3AD203B41FA5}"/>
                  </a:extLst>
                </a:gridCol>
              </a:tblGrid>
              <a:tr h="353789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Governor Election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2021: Public Constituencies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718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New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Leaving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38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Public: Luton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Judi Kingham (re-elected)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Theresa Driscoll (re-elected)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Wendy Cook (new)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David Allen (not 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Keith Barter (not 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Derek Smith (end of 9 years)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Susan Doherty (end of 2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nd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term &amp; 1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yr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non-voting, did not stand)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Public: Central Bedfordshire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Linda Grant (re-elected)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Dr Jim Thakoordin (re-elected)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Jennifer Gallucci (re-elected)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Dr Michael Carter (new)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Pat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Quartermain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(new)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Debbie Gardiner MBE (new)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Roger Turner (not 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Dorothy Ferguson – Deputy Lead (end of 9 years)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Matthew Towner (end of 1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st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term, did not stand)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517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Public: Hertfordshire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Helen Lucas – Lead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Gov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(re-elected)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Dr Dilan Joshi (new)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Malcolm Rainbow (not elected)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Don Atkinson (end of 2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nd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term, did not stand)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517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Public: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Bedford Borough &amp; Surrounding Counties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No Vacancies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N/A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1381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 smtClean="0"/>
              <a:t>Elections 2021</a:t>
            </a:r>
            <a:endParaRPr lang="en-GB" dirty="0"/>
          </a:p>
        </p:txBody>
      </p:sp>
      <p:graphicFrame>
        <p:nvGraphicFramePr>
          <p:cNvPr id="4" name="Group 532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268811"/>
              </p:ext>
            </p:extLst>
          </p:nvPr>
        </p:nvGraphicFramePr>
        <p:xfrm>
          <a:off x="400051" y="1185863"/>
          <a:ext cx="11252199" cy="4648752"/>
        </p:xfrm>
        <a:graphic>
          <a:graphicData uri="http://schemas.openxmlformats.org/drawingml/2006/table">
            <a:tbl>
              <a:tblPr/>
              <a:tblGrid>
                <a:gridCol w="2720380">
                  <a:extLst>
                    <a:ext uri="{9D8B030D-6E8A-4147-A177-3AD203B41FA5}"/>
                  </a:extLst>
                </a:gridCol>
                <a:gridCol w="3840427">
                  <a:extLst>
                    <a:ext uri="{9D8B030D-6E8A-4147-A177-3AD203B41FA5}"/>
                  </a:extLst>
                </a:gridCol>
                <a:gridCol w="4691392">
                  <a:extLst>
                    <a:ext uri="{9D8B030D-6E8A-4147-A177-3AD203B41FA5}"/>
                  </a:extLst>
                </a:gridCol>
              </a:tblGrid>
              <a:tr h="259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Governor Election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2021: Staff Constituencies and Appointed Governors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718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New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Leaving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9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Staff: 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Non Clinical -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Admin  Clerical, Mangers, Ancillary&amp; Maintenance 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Hina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Zafar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(elected unopposed – L&amp;D)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Jacqueline McLaughlin (resigned)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90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Staff: Professional &amp; Technical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Terrence Haynes-Smith (elected unopposed – Bedford)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370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Staff: Volunteers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Janet Graham MBE (elected unopposed L&amp;D)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0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Staff: Medical &amp; Dental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Mr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Dimpu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Bhagawati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(new L&amp;D)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Dr Ritwik Banerjee (end of 2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nd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term &amp; 1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yr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non-voting, did not stand)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0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Staff: Nursing and Midwifery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Belinda Chik (re-elected unopposed – L&amp;D)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Ann Williams (end of 2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nd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term, did not stand)</a:t>
                      </a: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370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Appointed: Luton Borough Council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Cllr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Javed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Hussain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Cllr Abbas Hussain 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121920" marR="121920" marT="45680" marB="456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562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/>
              <a:t>Thanks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369" y="1124744"/>
            <a:ext cx="8328103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altLang="en-US" sz="600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altLang="en-US" sz="6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Simon Linnett</a:t>
            </a:r>
            <a:br>
              <a:rPr lang="en-GB" altLang="en-US" sz="6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</a:br>
            <a:r>
              <a:rPr lang="en-GB" altLang="en-US" sz="6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Chair</a:t>
            </a:r>
            <a:endParaRPr lang="en-GB" altLang="en-US" sz="6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008" y="617696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28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 smtClean="0"/>
              <a:t>Thanks to the Governors Leaving Us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6263" y="1057269"/>
            <a:ext cx="10151359" cy="50292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Completed 9 Years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Dorothy Ferguson (Public  - Central Bedfordshire &amp; Deputy Lead Governor)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Derek Smith (Public - Luton)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</a:rPr>
              <a:t>Completed 8 years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</a:rPr>
              <a:t>Roger Turner - (Public  - Central Bedfordshire) Plus 1 non voting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Completed 6 years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Susan Doherty (Public - Luton) Plus 1 non voting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Donald Atkinson (Public - Hertfordshire)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Ann Williams (Staff Nursing and Midwifery)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Dr Ritwik Banerjee (Staff Medical and Dental) plus 1 non voting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Completed 3 years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Malcolm </a:t>
            </a:r>
            <a:r>
              <a:rPr lang="en-GB" sz="1800" dirty="0">
                <a:solidFill>
                  <a:schemeClr val="tx1"/>
                </a:solidFill>
              </a:rPr>
              <a:t>Rainbow (Public - Hertfordshire) Plus 1 non voting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Keith Barter (Public - Luton)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David Allen (Public - Luton)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Matthew Towner (Public - Central Bedfordshire) 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034" y="6264852"/>
            <a:ext cx="8160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Q&amp;A, Simon </a:t>
            </a:r>
            <a:r>
              <a:rPr lang="en-GB" sz="2400" b="1" dirty="0" err="1" smtClean="0">
                <a:solidFill>
                  <a:srgbClr val="C00000"/>
                </a:solidFill>
              </a:rPr>
              <a:t>Linnett</a:t>
            </a:r>
            <a:r>
              <a:rPr lang="en-GB" sz="2400" b="1" dirty="0" smtClean="0">
                <a:solidFill>
                  <a:srgbClr val="C00000"/>
                </a:solidFill>
              </a:rPr>
              <a:t>, Chair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057269"/>
            <a:ext cx="3107244" cy="19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008" y="617696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1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person, hospital room, scene, room&#10;&#10;Description automatically generated">
            <a:extLst>
              <a:ext uri="{FF2B5EF4-FFF2-40B4-BE49-F238E27FC236}">
                <a16:creationId xmlns="" xmlns:a16="http://schemas.microsoft.com/office/drawing/2014/main" id="{0F073725-DC75-3748-9236-6FBC802772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8" r="16598"/>
          <a:stretch/>
        </p:blipFill>
        <p:spPr>
          <a:xfrm>
            <a:off x="6054165" y="1083636"/>
            <a:ext cx="4114800" cy="41148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3911" y="950614"/>
            <a:ext cx="5920254" cy="6394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                     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spcBef>
                <a:spcPts val="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Report </a:t>
            </a:r>
            <a:r>
              <a:rPr lang="en-GB" sz="2400" dirty="0">
                <a:solidFill>
                  <a:schemeClr val="bg1"/>
                </a:solidFill>
              </a:rPr>
              <a:t>from </a:t>
            </a:r>
            <a:r>
              <a:rPr lang="en-GB" sz="2400" dirty="0" smtClean="0">
                <a:solidFill>
                  <a:schemeClr val="bg1"/>
                </a:solidFill>
              </a:rPr>
              <a:t>Bedfordshire Hospitals </a:t>
            </a:r>
            <a:r>
              <a:rPr lang="en-GB" sz="2400" dirty="0">
                <a:solidFill>
                  <a:schemeClr val="bg1"/>
                </a:solidFill>
              </a:rPr>
              <a:t>NHS Foundation Trust </a:t>
            </a:r>
            <a:r>
              <a:rPr lang="en-GB" sz="2400" dirty="0" smtClean="0">
                <a:solidFill>
                  <a:schemeClr val="bg1"/>
                </a:solidFill>
              </a:rPr>
              <a:t>2020/21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400" dirty="0">
                <a:solidFill>
                  <a:schemeClr val="bg1"/>
                </a:solidFill>
              </a:rPr>
              <a:t>Report from External Audit KPMG </a:t>
            </a:r>
            <a:endParaRPr lang="en-GB" sz="24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4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Bedfordshire </a:t>
            </a:r>
            <a:r>
              <a:rPr lang="en-GB" sz="2400" dirty="0">
                <a:solidFill>
                  <a:schemeClr val="bg1"/>
                </a:solidFill>
              </a:rPr>
              <a:t>Hospitals NHS Foundation Trust </a:t>
            </a:r>
            <a:r>
              <a:rPr lang="en-GB" sz="2400" dirty="0" smtClean="0">
                <a:solidFill>
                  <a:schemeClr val="bg1"/>
                </a:solidFill>
              </a:rPr>
              <a:t>2021/22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Report </a:t>
            </a:r>
            <a:r>
              <a:rPr lang="en-GB" sz="2400" dirty="0">
                <a:solidFill>
                  <a:schemeClr val="bg1"/>
                </a:solidFill>
              </a:rPr>
              <a:t>from the Board of </a:t>
            </a:r>
            <a:r>
              <a:rPr lang="en-GB" sz="2400" dirty="0" smtClean="0">
                <a:solidFill>
                  <a:schemeClr val="bg1"/>
                </a:solidFill>
              </a:rPr>
              <a:t>Directors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400" dirty="0">
                <a:solidFill>
                  <a:schemeClr val="bg1"/>
                </a:solidFill>
              </a:rPr>
              <a:t>Report from the </a:t>
            </a:r>
            <a:r>
              <a:rPr lang="en-GB" sz="2400" dirty="0" smtClean="0">
                <a:solidFill>
                  <a:schemeClr val="bg1"/>
                </a:solidFill>
              </a:rPr>
              <a:t>Governors</a:t>
            </a:r>
          </a:p>
          <a:p>
            <a:pPr>
              <a:spcBef>
                <a:spcPts val="0"/>
              </a:spcBef>
            </a:pPr>
            <a:endParaRPr lang="en-GB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400" dirty="0" smtClean="0">
                <a:solidFill>
                  <a:schemeClr val="bg1"/>
                </a:solidFill>
              </a:rPr>
              <a:t>Question &amp; Answer</a:t>
            </a:r>
          </a:p>
          <a:p>
            <a:pPr>
              <a:spcBef>
                <a:spcPts val="0"/>
              </a:spcBef>
            </a:pPr>
            <a:endParaRPr lang="en-GB" sz="2400" b="1" dirty="0">
              <a:solidFill>
                <a:schemeClr val="bg1"/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3164" y="380010"/>
            <a:ext cx="4762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AGENDA</a:t>
            </a:r>
            <a:endParaRPr lang="en-GB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33911" y="237506"/>
            <a:ext cx="1279253" cy="923330"/>
          </a:xfrm>
          <a:prstGeom prst="rect">
            <a:avLst/>
          </a:prstGeom>
          <a:solidFill>
            <a:srgbClr val="005EB8"/>
          </a:solidFill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85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/>
          <a:lstStyle/>
          <a:p>
            <a:r>
              <a:rPr lang="en-GB" dirty="0"/>
              <a:t>Questions and Answers </a:t>
            </a:r>
          </a:p>
        </p:txBody>
      </p:sp>
      <p:sp>
        <p:nvSpPr>
          <p:cNvPr id="5" name="Titl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None/>
            </a:pPr>
            <a:endParaRPr lang="en-GB" altLang="en-US" sz="60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marL="0" indent="0" algn="ctr" eaLnBrk="1" hangingPunct="1">
              <a:buNone/>
            </a:pPr>
            <a: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Simon Linnett</a:t>
            </a:r>
            <a:b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</a:br>
            <a:r>
              <a:rPr lang="en-GB" altLang="en-US" sz="6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Chair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008" y="617696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28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115201"/>
            <a:ext cx="9357757" cy="821124"/>
          </a:xfrm>
        </p:spPr>
        <p:txBody>
          <a:bodyPr/>
          <a:lstStyle/>
          <a:p>
            <a:r>
              <a:rPr lang="en-GB" dirty="0"/>
              <a:t>Question Time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70954" y="1110730"/>
            <a:ext cx="11099868" cy="5315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/>
            <a:endParaRPr lang="en-GB" sz="3200" dirty="0" smtClean="0"/>
          </a:p>
          <a:p>
            <a:pPr marL="571500" lvl="0" indent="-571500"/>
            <a:endParaRPr lang="en-GB" sz="3200" dirty="0" smtClean="0"/>
          </a:p>
          <a:p>
            <a:pPr marL="571500" lvl="0" indent="-571500"/>
            <a:endParaRPr lang="en-GB" sz="1200" dirty="0" smtClean="0"/>
          </a:p>
          <a:p>
            <a:pPr marL="571500" lvl="0" indent="-571500"/>
            <a:r>
              <a:rPr lang="en-GB" dirty="0" smtClean="0">
                <a:solidFill>
                  <a:schemeClr val="tx1"/>
                </a:solidFill>
              </a:rPr>
              <a:t>Use </a:t>
            </a:r>
            <a:r>
              <a:rPr lang="en-GB" dirty="0">
                <a:solidFill>
                  <a:schemeClr val="tx1"/>
                </a:solidFill>
              </a:rPr>
              <a:t>the ‘</a:t>
            </a:r>
            <a:r>
              <a:rPr lang="en-GB" b="1" dirty="0">
                <a:solidFill>
                  <a:schemeClr val="tx1"/>
                </a:solidFill>
              </a:rPr>
              <a:t>Raise the hand’ </a:t>
            </a:r>
            <a:r>
              <a:rPr lang="en-GB" dirty="0">
                <a:solidFill>
                  <a:schemeClr val="tx1"/>
                </a:solidFill>
              </a:rPr>
              <a:t>icon </a:t>
            </a:r>
            <a:r>
              <a:rPr lang="en-GB" dirty="0" smtClean="0">
                <a:solidFill>
                  <a:schemeClr val="tx1"/>
                </a:solidFill>
              </a:rPr>
              <a:t>         </a:t>
            </a:r>
          </a:p>
          <a:p>
            <a:pPr marL="571500" indent="-571500"/>
            <a:r>
              <a:rPr lang="en-GB" dirty="0" smtClean="0">
                <a:solidFill>
                  <a:schemeClr val="tx1"/>
                </a:solidFill>
              </a:rPr>
              <a:t>Use </a:t>
            </a:r>
            <a:r>
              <a:rPr lang="en-GB" dirty="0">
                <a:solidFill>
                  <a:schemeClr val="tx1"/>
                </a:solidFill>
              </a:rPr>
              <a:t>the Meeting</a:t>
            </a:r>
            <a:r>
              <a:rPr lang="en-GB" b="1" dirty="0">
                <a:solidFill>
                  <a:schemeClr val="tx1"/>
                </a:solidFill>
              </a:rPr>
              <a:t> ‘chat’ </a:t>
            </a:r>
            <a:r>
              <a:rPr lang="en-GB" b="1" dirty="0" smtClean="0">
                <a:solidFill>
                  <a:schemeClr val="tx1"/>
                </a:solidFill>
              </a:rPr>
              <a:t>icon            -  </a:t>
            </a:r>
            <a:r>
              <a:rPr lang="en-GB" dirty="0">
                <a:solidFill>
                  <a:schemeClr val="tx1"/>
                </a:solidFill>
              </a:rPr>
              <a:t>Type using the ‘chat’ facility to ask a question.</a:t>
            </a:r>
          </a:p>
          <a:p>
            <a:pPr marL="571500" indent="-571500"/>
            <a:r>
              <a:rPr lang="en-GB" dirty="0" smtClean="0">
                <a:solidFill>
                  <a:schemeClr val="tx1"/>
                </a:solidFill>
              </a:rPr>
              <a:t>Text </a:t>
            </a:r>
            <a:r>
              <a:rPr lang="en-GB" dirty="0">
                <a:solidFill>
                  <a:schemeClr val="tx1"/>
                </a:solidFill>
              </a:rPr>
              <a:t>your </a:t>
            </a:r>
            <a:r>
              <a:rPr lang="en-GB" dirty="0" smtClean="0">
                <a:solidFill>
                  <a:schemeClr val="tx1"/>
                </a:solidFill>
              </a:rPr>
              <a:t>FULL NAME </a:t>
            </a:r>
            <a:r>
              <a:rPr lang="en-GB" dirty="0">
                <a:solidFill>
                  <a:schemeClr val="tx1"/>
                </a:solidFill>
              </a:rPr>
              <a:t>and QUESTION to </a:t>
            </a:r>
            <a:r>
              <a:rPr lang="en-GB" b="1" dirty="0" smtClean="0">
                <a:solidFill>
                  <a:schemeClr val="tx1"/>
                </a:solidFill>
              </a:rPr>
              <a:t>07812 493447</a:t>
            </a:r>
            <a:endParaRPr lang="en-GB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 smtClean="0">
                <a:solidFill>
                  <a:srgbClr val="FF0000"/>
                </a:solidFill>
              </a:rPr>
              <a:t>Disconnected? </a:t>
            </a:r>
            <a:r>
              <a:rPr lang="en-GB" i="1" dirty="0">
                <a:solidFill>
                  <a:srgbClr val="FF0000"/>
                </a:solidFill>
              </a:rPr>
              <a:t>– If for some reason you are kicked </a:t>
            </a:r>
            <a:endParaRPr lang="en-GB" i="1" dirty="0" smtClean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 smtClean="0">
                <a:solidFill>
                  <a:srgbClr val="FF0000"/>
                </a:solidFill>
              </a:rPr>
              <a:t>out </a:t>
            </a:r>
            <a:r>
              <a:rPr lang="en-GB" i="1" dirty="0">
                <a:solidFill>
                  <a:srgbClr val="FF0000"/>
                </a:solidFill>
              </a:rPr>
              <a:t>of the meeting you can </a:t>
            </a:r>
            <a:r>
              <a:rPr lang="en-GB" b="1" i="1" dirty="0" smtClean="0">
                <a:solidFill>
                  <a:srgbClr val="FF0000"/>
                </a:solidFill>
              </a:rPr>
              <a:t>REJOIN</a:t>
            </a:r>
            <a:endParaRPr lang="en-GB" b="1" i="1" dirty="0">
              <a:solidFill>
                <a:srgbClr val="FF0000"/>
              </a:solidFill>
            </a:endParaRPr>
          </a:p>
          <a:p>
            <a:endParaRPr lang="en-GB" sz="3200" dirty="0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4309" t="67376" r="60239" b="22931"/>
          <a:stretch/>
        </p:blipFill>
        <p:spPr bwMode="auto">
          <a:xfrm>
            <a:off x="5675213" y="2923324"/>
            <a:ext cx="655320" cy="654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35553" t="77839" r="62341" b="18510"/>
          <a:stretch/>
        </p:blipFill>
        <p:spPr bwMode="auto">
          <a:xfrm>
            <a:off x="5211055" y="3630940"/>
            <a:ext cx="791817" cy="634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19773" t="34279" r="39206" b="36900"/>
          <a:stretch/>
        </p:blipFill>
        <p:spPr bwMode="auto">
          <a:xfrm>
            <a:off x="2231862" y="601575"/>
            <a:ext cx="7542022" cy="2224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5008" y="617696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28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115201"/>
            <a:ext cx="9357757" cy="821124"/>
          </a:xfrm>
        </p:spPr>
        <p:txBody>
          <a:bodyPr/>
          <a:lstStyle/>
          <a:p>
            <a:r>
              <a:rPr lang="en-GB" dirty="0"/>
              <a:t>Question Time</a:t>
            </a:r>
          </a:p>
        </p:txBody>
      </p:sp>
      <p:pic>
        <p:nvPicPr>
          <p:cNvPr id="2050" name="Picture 2" descr="252,016 BEST Question Mark IMAGES, STOCK PHOTOS &amp;amp; VECTORS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791" y="1782763"/>
            <a:ext cx="48006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1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15EB8"/>
                </a:solidFill>
              </a:rPr>
              <a:t>Your feedback is important to </a:t>
            </a:r>
            <a:r>
              <a:rPr lang="en-GB" sz="4000" dirty="0" smtClean="0">
                <a:solidFill>
                  <a:srgbClr val="015EB8"/>
                </a:solidFill>
              </a:rPr>
              <a:t>us</a:t>
            </a:r>
            <a:endParaRPr lang="en-GB" sz="4000" dirty="0">
              <a:solidFill>
                <a:srgbClr val="015EB8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6263" y="1825625"/>
            <a:ext cx="11044054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sz="3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chemeClr val="tx1"/>
                </a:solidFill>
              </a:rPr>
              <a:t>We </a:t>
            </a:r>
            <a:r>
              <a:rPr lang="en-GB" sz="3600" dirty="0">
                <a:solidFill>
                  <a:schemeClr val="tx1"/>
                </a:solidFill>
              </a:rPr>
              <a:t>are keen to hear your feedback on the Annual Members’ Meeting and would be grateful if you could </a:t>
            </a:r>
            <a:r>
              <a:rPr lang="en-GB" sz="3600" dirty="0" smtClean="0">
                <a:solidFill>
                  <a:schemeClr val="tx1"/>
                </a:solidFill>
              </a:rPr>
              <a:t>complete the </a:t>
            </a:r>
            <a:r>
              <a:rPr lang="en-GB" sz="3600" dirty="0">
                <a:solidFill>
                  <a:schemeClr val="tx1"/>
                </a:solidFill>
              </a:rPr>
              <a:t>questionnaire which will be emailed to </a:t>
            </a:r>
            <a:r>
              <a:rPr lang="en-GB" sz="3600" dirty="0" smtClean="0">
                <a:solidFill>
                  <a:schemeClr val="tx1"/>
                </a:solidFill>
              </a:rPr>
              <a:t>you.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11" y="1396053"/>
            <a:ext cx="5994884" cy="257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008" y="617696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92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600" y="525763"/>
            <a:ext cx="9357757" cy="82112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Encourage your family and friends to become public members – it’s free!</a:t>
            </a:r>
            <a:endParaRPr lang="en-GB" dirty="0"/>
          </a:p>
        </p:txBody>
      </p:sp>
      <p:pic>
        <p:nvPicPr>
          <p:cNvPr id="5" name="Picture 1" descr="image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31" y="1451113"/>
            <a:ext cx="2185812" cy="47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5377677" y="1600402"/>
            <a:ext cx="6426395" cy="4977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EB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 smtClean="0"/>
              <a:t>Email us at </a:t>
            </a:r>
            <a:r>
              <a:rPr lang="en-GB" sz="2700" u="sng" dirty="0" smtClean="0">
                <a:hlinkClick r:id="rId3"/>
              </a:rPr>
              <a:t>FTMembership@ldh.nhs.uk </a:t>
            </a:r>
            <a:r>
              <a:rPr lang="en-GB" sz="2700" dirty="0" smtClean="0"/>
              <a:t>for a membership application form.</a:t>
            </a:r>
          </a:p>
          <a:p>
            <a:endParaRPr lang="en-GB" dirty="0" smtClean="0"/>
          </a:p>
          <a:p>
            <a:r>
              <a:rPr lang="en-GB" sz="2500" dirty="0"/>
              <a:t>Use the QR code to sign up </a:t>
            </a:r>
            <a:r>
              <a:rPr lang="en-GB" sz="2500" dirty="0" smtClean="0"/>
              <a:t>online. Scan </a:t>
            </a:r>
            <a:r>
              <a:rPr lang="en-GB" sz="2500" dirty="0"/>
              <a:t>the QR code below using your mobile device</a:t>
            </a:r>
          </a:p>
          <a:p>
            <a:r>
              <a:rPr lang="en-GB" dirty="0"/>
              <a:t> 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36" y="3958936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008" y="617696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0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878" y="292532"/>
            <a:ext cx="1021278" cy="823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2847" y="272618"/>
            <a:ext cx="9357757" cy="11405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5EB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Year in </a:t>
            </a:r>
          </a:p>
          <a:p>
            <a:r>
              <a:rPr lang="en-GB" dirty="0" smtClean="0"/>
              <a:t>numbers</a:t>
            </a:r>
            <a:endParaRPr lang="en-GB" dirty="0">
              <a:solidFill>
                <a:srgbClr val="006AB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61" y="114402"/>
            <a:ext cx="5993186" cy="674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56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Bedfordshire Hospitals NHS Foundation Trust 2021/22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3344" y="1550930"/>
            <a:ext cx="8550879" cy="3779928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GB" sz="2200" dirty="0"/>
              <a:t>Completed the first year as Bedfordshire Hospitals NHS Foundation Trust </a:t>
            </a:r>
          </a:p>
          <a:p>
            <a:pPr>
              <a:spcBef>
                <a:spcPts val="500"/>
              </a:spcBef>
            </a:pPr>
            <a:r>
              <a:rPr lang="en-GB" sz="2200" dirty="0" smtClean="0"/>
              <a:t>Operated the year under </a:t>
            </a:r>
            <a:r>
              <a:rPr lang="en-GB" sz="2200" dirty="0" err="1" smtClean="0"/>
              <a:t>Covid</a:t>
            </a:r>
            <a:r>
              <a:rPr lang="en-GB" sz="2200" dirty="0" smtClean="0"/>
              <a:t> 19 pressures</a:t>
            </a:r>
          </a:p>
          <a:p>
            <a:pPr>
              <a:spcBef>
                <a:spcPts val="500"/>
              </a:spcBef>
            </a:pPr>
            <a:r>
              <a:rPr lang="en-GB" sz="2200" dirty="0" smtClean="0"/>
              <a:t>Continued integration following the merger</a:t>
            </a:r>
          </a:p>
          <a:p>
            <a:pPr>
              <a:spcBef>
                <a:spcPts val="500"/>
              </a:spcBef>
            </a:pPr>
            <a:r>
              <a:rPr lang="en-GB" sz="2200" dirty="0" smtClean="0"/>
              <a:t>Continued to support staff health and wellbeing</a:t>
            </a:r>
            <a:endParaRPr lang="en-GB" sz="2200" dirty="0"/>
          </a:p>
          <a:p>
            <a:pPr>
              <a:spcBef>
                <a:spcPts val="500"/>
              </a:spcBef>
            </a:pPr>
            <a:r>
              <a:rPr lang="en-GB" sz="2200" dirty="0" smtClean="0"/>
              <a:t>Achieved </a:t>
            </a:r>
            <a:r>
              <a:rPr lang="en-GB" sz="2200" dirty="0"/>
              <a:t>a </a:t>
            </a:r>
            <a:r>
              <a:rPr lang="en-GB" sz="2200" dirty="0" smtClean="0"/>
              <a:t>financial </a:t>
            </a:r>
            <a:r>
              <a:rPr lang="en-GB" sz="2200" dirty="0"/>
              <a:t>surplus</a:t>
            </a:r>
          </a:p>
          <a:p>
            <a:pPr>
              <a:spcBef>
                <a:spcPts val="500"/>
              </a:spcBef>
            </a:pPr>
            <a:r>
              <a:rPr lang="en-GB" sz="2200" dirty="0" smtClean="0"/>
              <a:t>Completed and initiated significant redevelopment on both sites</a:t>
            </a:r>
          </a:p>
          <a:p>
            <a:pPr>
              <a:spcBef>
                <a:spcPts val="500"/>
              </a:spcBef>
            </a:pPr>
            <a:r>
              <a:rPr lang="en-GB" sz="2200" dirty="0" smtClean="0"/>
              <a:t>Challenging CQC Maternity Report for Bedford Site</a:t>
            </a:r>
            <a:endParaRPr lang="en-GB" sz="2200" dirty="0"/>
          </a:p>
          <a:p>
            <a:pPr>
              <a:spcBef>
                <a:spcPts val="500"/>
              </a:spcBef>
            </a:pPr>
            <a:r>
              <a:rPr lang="en-GB" sz="2200" dirty="0" smtClean="0"/>
              <a:t>Continued to play a leading role in the Integrated Care System</a:t>
            </a:r>
            <a:endParaRPr lang="en-GB" sz="22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7128" t="13238" r="40026" b="4019"/>
          <a:stretch/>
        </p:blipFill>
        <p:spPr bwMode="auto">
          <a:xfrm>
            <a:off x="9004223" y="1335757"/>
            <a:ext cx="2923520" cy="421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0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Flows</a:t>
            </a:r>
            <a:endParaRPr lang="en-GB" i="1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119188"/>
            <a:ext cx="46101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035676" y="2463510"/>
            <a:ext cx="120650" cy="1338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800" dirty="0"/>
              <a:t>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12951" y="3207575"/>
            <a:ext cx="120650" cy="1338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800" dirty="0"/>
              <a:t>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15026" y="4086861"/>
            <a:ext cx="120650" cy="1338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800" dirty="0"/>
              <a:t>H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6080585" y="4073812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Luton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5865220" y="2248066"/>
            <a:ext cx="5822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Bedford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4686588" y="2831354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Milton</a:t>
            </a:r>
          </a:p>
          <a:p>
            <a:r>
              <a:rPr lang="en-GB" sz="800" dirty="0" smtClean="0">
                <a:latin typeface="Century Gothic" panose="020B0502020202020204" pitchFamily="34" charset="0"/>
              </a:rPr>
              <a:t>Keynes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5709516" y="4932284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Hemel</a:t>
            </a:r>
          </a:p>
          <a:p>
            <a:r>
              <a:rPr lang="en-GB" sz="800" dirty="0">
                <a:latin typeface="Century Gothic" panose="020B0502020202020204" pitchFamily="34" charset="0"/>
              </a:rPr>
              <a:t>H</a:t>
            </a:r>
            <a:r>
              <a:rPr lang="en-GB" sz="800" dirty="0" smtClean="0">
                <a:latin typeface="Century Gothic" panose="020B0502020202020204" pitchFamily="34" charset="0"/>
              </a:rPr>
              <a:t>empstead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6571305" y="5293093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St Albans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6571708" y="2629488"/>
            <a:ext cx="8242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Biggleswade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5092039" y="3848379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Leighton</a:t>
            </a:r>
          </a:p>
          <a:p>
            <a:r>
              <a:rPr lang="en-GB" sz="800" dirty="0" smtClean="0">
                <a:latin typeface="Century Gothic" panose="020B0502020202020204" pitchFamily="34" charset="0"/>
              </a:rPr>
              <a:t>Buzzard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5621516" y="3221146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Ampthill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4175674" y="1494573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Northampton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4252192" y="4636157"/>
            <a:ext cx="6607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Aylesbury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31" name="TextBox 18"/>
          <p:cNvSpPr txBox="1"/>
          <p:nvPr/>
        </p:nvSpPr>
        <p:spPr>
          <a:xfrm>
            <a:off x="6891264" y="4015879"/>
            <a:ext cx="731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Stevenage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5540415" y="3653087"/>
            <a:ext cx="753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Toddington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33" name="TextBox 20"/>
          <p:cNvSpPr txBox="1"/>
          <p:nvPr/>
        </p:nvSpPr>
        <p:spPr>
          <a:xfrm>
            <a:off x="5455922" y="2535741"/>
            <a:ext cx="6848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Kempston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34" name="TextBox 21"/>
          <p:cNvSpPr txBox="1"/>
          <p:nvPr/>
        </p:nvSpPr>
        <p:spPr>
          <a:xfrm>
            <a:off x="6899342" y="3632935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smtClean="0">
                <a:latin typeface="Century Gothic" panose="020B0502020202020204" pitchFamily="34" charset="0"/>
              </a:rPr>
              <a:t>Hitchin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sp>
        <p:nvSpPr>
          <p:cNvPr id="36" name="Left Arrow 35"/>
          <p:cNvSpPr/>
          <p:nvPr/>
        </p:nvSpPr>
        <p:spPr>
          <a:xfrm>
            <a:off x="6243024" y="4166924"/>
            <a:ext cx="1152949" cy="37650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38" name="Right Arrow 37"/>
          <p:cNvSpPr/>
          <p:nvPr/>
        </p:nvSpPr>
        <p:spPr>
          <a:xfrm>
            <a:off x="5155522" y="2324637"/>
            <a:ext cx="730675" cy="27398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7335648" y="3845080"/>
            <a:ext cx="120650" cy="1338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800" dirty="0"/>
              <a:t>H</a:t>
            </a:r>
          </a:p>
        </p:txBody>
      </p:sp>
      <p:sp>
        <p:nvSpPr>
          <p:cNvPr id="44" name="TextBox 24"/>
          <p:cNvSpPr txBox="1"/>
          <p:nvPr/>
        </p:nvSpPr>
        <p:spPr>
          <a:xfrm>
            <a:off x="487402" y="1503202"/>
            <a:ext cx="3051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The above map shows the catchments of the three hospitals within BLMK.  The arrows demonstrate our flows from Buckinghamshire and Hertfordshire </a:t>
            </a:r>
            <a:endParaRPr lang="en-GB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59280" y="6125517"/>
            <a:ext cx="912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Next slide – David Carter, Chief Executive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9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Review of 2020/21</a:t>
            </a:r>
            <a:endParaRPr lang="en-GB" dirty="0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46263" y="1825625"/>
            <a:ext cx="9373093" cy="192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altLang="en-US" sz="48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David Carter</a:t>
            </a:r>
            <a:endParaRPr lang="en-GB" sz="48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  <a:p>
            <a:pPr marL="0" indent="0" algn="ctr">
              <a:buNone/>
            </a:pPr>
            <a:r>
              <a:rPr lang="en-GB" sz="48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Chief Executive</a:t>
            </a:r>
            <a:endParaRPr lang="en-GB" sz="4800" dirty="0"/>
          </a:p>
        </p:txBody>
      </p:sp>
      <p:sp>
        <p:nvSpPr>
          <p:cNvPr id="2" name="Rectangle 1"/>
          <p:cNvSpPr/>
          <p:nvPr/>
        </p:nvSpPr>
        <p:spPr>
          <a:xfrm>
            <a:off x="1007918" y="4321097"/>
            <a:ext cx="8503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Please turn your camera OFF and MUTE your microphone (this will improve transmission quality and reduce background noise).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74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1975" y="525463"/>
            <a:ext cx="9356725" cy="820737"/>
          </a:xfrm>
        </p:spPr>
        <p:txBody>
          <a:bodyPr/>
          <a:lstStyle/>
          <a:p>
            <a:r>
              <a:rPr lang="en-GB" dirty="0" smtClean="0"/>
              <a:t>Merger and Integration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61975" y="1507573"/>
            <a:ext cx="10997234" cy="4351338"/>
          </a:xfrm>
        </p:spPr>
        <p:txBody>
          <a:bodyPr>
            <a:noAutofit/>
          </a:bodyPr>
          <a:lstStyle/>
          <a:p>
            <a:r>
              <a:rPr lang="en-GB" sz="2200" dirty="0" smtClean="0"/>
              <a:t>The transition to the new organisation progressed smoothly despite </a:t>
            </a:r>
            <a:r>
              <a:rPr lang="en-GB" sz="2200" dirty="0" err="1" smtClean="0"/>
              <a:t>Covid</a:t>
            </a:r>
            <a:endParaRPr lang="en-GB" sz="2200" dirty="0"/>
          </a:p>
          <a:p>
            <a:r>
              <a:rPr lang="en-GB" sz="2200" dirty="0" smtClean="0"/>
              <a:t>Integration has progressed:</a:t>
            </a:r>
          </a:p>
          <a:p>
            <a:pPr lvl="1"/>
            <a:r>
              <a:rPr lang="en-GB" sz="2200" dirty="0" smtClean="0"/>
              <a:t>Cross site leadership in place (consultant clinical directors, lead nurses and general managers)</a:t>
            </a:r>
          </a:p>
          <a:p>
            <a:pPr lvl="1"/>
            <a:r>
              <a:rPr lang="en-GB" sz="2200" dirty="0" smtClean="0"/>
              <a:t>Cross site quality and patient safety team</a:t>
            </a:r>
          </a:p>
          <a:p>
            <a:pPr lvl="1"/>
            <a:r>
              <a:rPr lang="en-GB" sz="2200" dirty="0" smtClean="0"/>
              <a:t>Service Integration Strategies in development with clinical teams</a:t>
            </a:r>
          </a:p>
          <a:p>
            <a:pPr lvl="1"/>
            <a:r>
              <a:rPr lang="en-GB" sz="2200" dirty="0" smtClean="0"/>
              <a:t>Digital Strategy completed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008" y="6153212"/>
            <a:ext cx="938150" cy="681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27509-83FA-2943-A757-FE25886EE3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11860"/>
      </p:ext>
    </p:extLst>
  </p:cSld>
  <p:clrMapOvr>
    <a:masterClrMapping/>
  </p:clrMapOvr>
</p:sld>
</file>

<file path=ppt/theme/theme1.xml><?xml version="1.0" encoding="utf-8"?>
<a:theme xmlns:a="http://schemas.openxmlformats.org/drawingml/2006/main" name="NHS Bedfordshi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2551</Words>
  <Application>Microsoft Office PowerPoint</Application>
  <PresentationFormat>Custom</PresentationFormat>
  <Paragraphs>513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NHS Bedfordshire</vt:lpstr>
      <vt:lpstr>Welcome to Bedfordshire Hospitals NHS Foundation Trust Annual Members’ Meeting  8 September 2021</vt:lpstr>
      <vt:lpstr>PowerPoint Presentation</vt:lpstr>
      <vt:lpstr>Question Time Preparation</vt:lpstr>
      <vt:lpstr>PowerPoint Presentation</vt:lpstr>
      <vt:lpstr>PowerPoint Presentation</vt:lpstr>
      <vt:lpstr>Bedfordshire Hospitals NHS Foundation Trust 2021/22</vt:lpstr>
      <vt:lpstr>Patient Flows</vt:lpstr>
      <vt:lpstr>Review of 2020/21</vt:lpstr>
      <vt:lpstr>Merger and Integration</vt:lpstr>
      <vt:lpstr>Examples of Merger Benefits</vt:lpstr>
      <vt:lpstr>Staff Health and Wellbeing</vt:lpstr>
      <vt:lpstr>Finance</vt:lpstr>
      <vt:lpstr>External Audit Report – Financial Audit</vt:lpstr>
      <vt:lpstr>COVID-19 - Managing Coronavirus</vt:lpstr>
      <vt:lpstr>COVID-19 - Prevalence</vt:lpstr>
      <vt:lpstr>Current Covid Position</vt:lpstr>
      <vt:lpstr>Recovery and Accelerator update</vt:lpstr>
      <vt:lpstr>COVID-19 - Vaccinations</vt:lpstr>
      <vt:lpstr>COVID-19 - Impact</vt:lpstr>
      <vt:lpstr>Maternity CQC Report</vt:lpstr>
      <vt:lpstr>Redevelopment</vt:lpstr>
      <vt:lpstr>Redevelopment in pictures - Completed</vt:lpstr>
      <vt:lpstr>Redevelopment in pictures – In progress</vt:lpstr>
      <vt:lpstr>Bedfordshire Hospitals NHS Foundation Trust 2021/22</vt:lpstr>
      <vt:lpstr>Looking to the future</vt:lpstr>
      <vt:lpstr>Report from the  Board of Directors</vt:lpstr>
      <vt:lpstr>Our Board</vt:lpstr>
      <vt:lpstr>Constitution Changes</vt:lpstr>
      <vt:lpstr>Constitution Changes</vt:lpstr>
      <vt:lpstr>Report from the Governors</vt:lpstr>
      <vt:lpstr>PowerPoint Presentation</vt:lpstr>
      <vt:lpstr>New Governors </vt:lpstr>
      <vt:lpstr>Holding the Non-Executive Directors (NEDs) to Account</vt:lpstr>
      <vt:lpstr>Non-Executive Director Changes</vt:lpstr>
      <vt:lpstr>Our Governors and Members</vt:lpstr>
      <vt:lpstr>Elections 2021</vt:lpstr>
      <vt:lpstr>Elections 2021</vt:lpstr>
      <vt:lpstr>Thanks</vt:lpstr>
      <vt:lpstr>Thanks to the Governors Leaving Us</vt:lpstr>
      <vt:lpstr>Questions and Answers </vt:lpstr>
      <vt:lpstr>Question Time</vt:lpstr>
      <vt:lpstr>Question Time</vt:lpstr>
      <vt:lpstr>Your feedback is important to us</vt:lpstr>
      <vt:lpstr>Encourage your family and friends to become public members – it’s free!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Leech</dc:creator>
  <cp:lastModifiedBy>%username%</cp:lastModifiedBy>
  <cp:revision>252</cp:revision>
  <cp:lastPrinted>2021-09-08T08:41:17Z</cp:lastPrinted>
  <dcterms:created xsi:type="dcterms:W3CDTF">2021-05-20T15:17:48Z</dcterms:created>
  <dcterms:modified xsi:type="dcterms:W3CDTF">2021-09-09T08:39:34Z</dcterms:modified>
</cp:coreProperties>
</file>