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9" r:id="rId4"/>
    <p:sldId id="261" r:id="rId5"/>
    <p:sldId id="263" r:id="rId6"/>
    <p:sldId id="264" r:id="rId7"/>
    <p:sldId id="267" r:id="rId8"/>
    <p:sldId id="269" r:id="rId9"/>
    <p:sldId id="274" r:id="rId10"/>
    <p:sldId id="275" r:id="rId11"/>
    <p:sldId id="273"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5E61591-7CE9-4DD0-9523-863F9631AA1C}" type="datetimeFigureOut">
              <a:rPr lang="en-GB" smtClean="0"/>
              <a:t>24/11/2020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2D58AB1-4972-412A-BD20-6190E692A459}" type="slidenum">
              <a:rPr lang="en-GB" smtClean="0"/>
              <a:t>‹#›</a:t>
            </a:fld>
            <a:endParaRPr lang="en-GB"/>
          </a:p>
        </p:txBody>
      </p:sp>
    </p:spTree>
    <p:extLst>
      <p:ext uri="{BB962C8B-B14F-4D97-AF65-F5344CB8AC3E}">
        <p14:creationId xmlns:p14="http://schemas.microsoft.com/office/powerpoint/2010/main" val="38598217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899ADE9-CE13-4BF6-93B3-834CC95CBC9B}" type="datetimeFigureOut">
              <a:rPr lang="en-GB" smtClean="0"/>
              <a:t>24/11/2020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CBE731A-2B93-498C-A767-E1AF69B43CA2}" type="slidenum">
              <a:rPr lang="en-GB" smtClean="0"/>
              <a:t>‹#›</a:t>
            </a:fld>
            <a:endParaRPr lang="en-GB"/>
          </a:p>
        </p:txBody>
      </p:sp>
    </p:spTree>
    <p:extLst>
      <p:ext uri="{BB962C8B-B14F-4D97-AF65-F5344CB8AC3E}">
        <p14:creationId xmlns:p14="http://schemas.microsoft.com/office/powerpoint/2010/main" val="24149738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CDB125-895B-4AFE-92F1-094E24650CBB}" type="datetime1">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343210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0601B2B-3856-44E2-8C0D-A50615231DD0}" type="datetime1">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1112072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6FA421-EA7F-4891-A1B5-6B83475BE471}" type="datetime1">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2832467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6C3E33-AE06-40EA-9E3F-AE89C4916928}" type="datetime1">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352653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E6C2F4-2B18-4AE1-8EBF-355DFE1EB0D1}" type="datetime1">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416715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9977D2-BF04-4E58-8A73-E7CD48543AEB}" type="datetime1">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350835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4E6066-AF82-4B92-8E2A-F4B60CC98198}" type="datetime1">
              <a:rPr lang="en-GB" smtClean="0"/>
              <a:t>24/11/2020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40728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535BAC5-0DC3-470D-BE9C-9EF3483AF8B8}" type="datetime1">
              <a:rPr lang="en-GB" smtClean="0"/>
              <a:t>24/11/2020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329415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931D9C-A954-4044-805D-27CC75D6E796}" type="datetime1">
              <a:rPr lang="en-GB" smtClean="0"/>
              <a:t>24/11/2020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154272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00C5DCA-722A-48A7-8080-95684E8EE024}" type="datetime1">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341724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B20A73F-7160-4279-80BF-ECC5D4430F39}" type="datetime1">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CFF48D-2D91-4FC6-B202-DCB707BD7999}" type="slidenum">
              <a:rPr lang="en-GB" smtClean="0"/>
              <a:t>‹#›</a:t>
            </a:fld>
            <a:endParaRPr lang="en-GB"/>
          </a:p>
        </p:txBody>
      </p:sp>
    </p:spTree>
    <p:extLst>
      <p:ext uri="{BB962C8B-B14F-4D97-AF65-F5344CB8AC3E}">
        <p14:creationId xmlns:p14="http://schemas.microsoft.com/office/powerpoint/2010/main" val="102950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04509-25CC-4595-812F-BD8FD2605BBF}" type="datetime1">
              <a:rPr lang="en-GB" smtClean="0"/>
              <a:t>24/11/2020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FF48D-2D91-4FC6-B202-DCB707BD7999}" type="slidenum">
              <a:rPr lang="en-GB" smtClean="0"/>
              <a:t>‹#›</a:t>
            </a:fld>
            <a:endParaRPr lang="en-GB"/>
          </a:p>
        </p:txBody>
      </p:sp>
    </p:spTree>
    <p:extLst>
      <p:ext uri="{BB962C8B-B14F-4D97-AF65-F5344CB8AC3E}">
        <p14:creationId xmlns:p14="http://schemas.microsoft.com/office/powerpoint/2010/main" val="3198475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2313" y="1828945"/>
            <a:ext cx="9144000" cy="2387600"/>
          </a:xfrm>
        </p:spPr>
        <p:txBody>
          <a:bodyPr anchor="ctr">
            <a:normAutofit fontScale="90000"/>
          </a:bodyPr>
          <a:lstStyle/>
          <a:p>
            <a:r>
              <a:rPr lang="en-GB" dirty="0" smtClean="0"/>
              <a:t>Review of Bedford </a:t>
            </a:r>
            <a:br>
              <a:rPr lang="en-GB" dirty="0" smtClean="0"/>
            </a:br>
            <a:r>
              <a:rPr lang="en-GB" dirty="0" smtClean="0"/>
              <a:t>Maternity Services</a:t>
            </a:r>
            <a:br>
              <a:rPr lang="en-GB" dirty="0" smtClean="0"/>
            </a:br>
            <a:r>
              <a:rPr lang="en-GB" dirty="0" smtClean="0"/>
              <a:t/>
            </a:r>
            <a:br>
              <a:rPr lang="en-GB" dirty="0" smtClean="0"/>
            </a:br>
            <a:r>
              <a:rPr lang="en-GB" sz="3200" dirty="0" smtClean="0"/>
              <a:t>April 2020</a:t>
            </a:r>
            <a:endParaRPr lang="en-GB" dirty="0"/>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
        <p:nvSpPr>
          <p:cNvPr id="7" name="Slide Number Placeholder 6"/>
          <p:cNvSpPr>
            <a:spLocks noGrp="1"/>
          </p:cNvSpPr>
          <p:nvPr>
            <p:ph type="sldNum" sz="quarter" idx="12"/>
          </p:nvPr>
        </p:nvSpPr>
        <p:spPr/>
        <p:txBody>
          <a:bodyPr/>
          <a:lstStyle/>
          <a:p>
            <a:fld id="{B3CFF48D-2D91-4FC6-B202-DCB707BD7999}" type="slidenum">
              <a:rPr lang="en-GB" smtClean="0"/>
              <a:t>1</a:t>
            </a:fld>
            <a:endParaRPr lang="en-GB"/>
          </a:p>
        </p:txBody>
      </p:sp>
    </p:spTree>
    <p:extLst>
      <p:ext uri="{BB962C8B-B14F-4D97-AF65-F5344CB8AC3E}">
        <p14:creationId xmlns:p14="http://schemas.microsoft.com/office/powerpoint/2010/main" val="1463261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3CFF48D-2D91-4FC6-B202-DCB707BD7999}" type="slidenum">
              <a:rPr lang="en-GB" smtClean="0"/>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161790929"/>
              </p:ext>
            </p:extLst>
          </p:nvPr>
        </p:nvGraphicFramePr>
        <p:xfrm>
          <a:off x="565484" y="1295800"/>
          <a:ext cx="11069052" cy="5003800"/>
        </p:xfrm>
        <a:graphic>
          <a:graphicData uri="http://schemas.openxmlformats.org/drawingml/2006/table">
            <a:tbl>
              <a:tblPr firstRow="1" bandRow="1">
                <a:tableStyleId>{5C22544A-7EE6-4342-B048-85BDC9FD1C3A}</a:tableStyleId>
              </a:tblPr>
              <a:tblGrid>
                <a:gridCol w="561473">
                  <a:extLst>
                    <a:ext uri="{9D8B030D-6E8A-4147-A177-3AD203B41FA5}">
                      <a16:colId xmlns:a16="http://schemas.microsoft.com/office/drawing/2014/main" xmlns="" val="2136981302"/>
                    </a:ext>
                  </a:extLst>
                </a:gridCol>
                <a:gridCol w="5213685">
                  <a:extLst>
                    <a:ext uri="{9D8B030D-6E8A-4147-A177-3AD203B41FA5}">
                      <a16:colId xmlns:a16="http://schemas.microsoft.com/office/drawing/2014/main" xmlns="" val="842008464"/>
                    </a:ext>
                  </a:extLst>
                </a:gridCol>
                <a:gridCol w="5293894">
                  <a:extLst>
                    <a:ext uri="{9D8B030D-6E8A-4147-A177-3AD203B41FA5}">
                      <a16:colId xmlns:a16="http://schemas.microsoft.com/office/drawing/2014/main" xmlns="" val="4143149788"/>
                    </a:ext>
                  </a:extLst>
                </a:gridCol>
              </a:tblGrid>
              <a:tr h="370840">
                <a:tc>
                  <a:txBody>
                    <a:bodyPr/>
                    <a:lstStyle/>
                    <a:p>
                      <a:r>
                        <a:rPr lang="en-GB" dirty="0" smtClean="0"/>
                        <a:t>Ref</a:t>
                      </a:r>
                      <a:endParaRPr lang="en-GB" dirty="0"/>
                    </a:p>
                  </a:txBody>
                  <a:tcPr/>
                </a:tc>
                <a:tc>
                  <a:txBody>
                    <a:bodyPr/>
                    <a:lstStyle/>
                    <a:p>
                      <a:r>
                        <a:rPr lang="en-GB" dirty="0" smtClean="0"/>
                        <a:t>Recommendations</a:t>
                      </a:r>
                      <a:endParaRPr lang="en-GB" dirty="0"/>
                    </a:p>
                  </a:txBody>
                  <a:tcPr/>
                </a:tc>
                <a:tc>
                  <a:txBody>
                    <a:bodyPr/>
                    <a:lstStyle/>
                    <a:p>
                      <a:r>
                        <a:rPr lang="en-GB" dirty="0" smtClean="0"/>
                        <a:t>Actions</a:t>
                      </a:r>
                      <a:endParaRPr lang="en-GB" dirty="0"/>
                    </a:p>
                  </a:txBody>
                  <a:tcPr/>
                </a:tc>
                <a:extLst>
                  <a:ext uri="{0D108BD9-81ED-4DB2-BD59-A6C34878D82A}">
                    <a16:rowId xmlns:a16="http://schemas.microsoft.com/office/drawing/2014/main" xmlns="" val="684209910"/>
                  </a:ext>
                </a:extLst>
              </a:tr>
              <a:tr h="370840">
                <a:tc>
                  <a:txBody>
                    <a:bodyPr/>
                    <a:lstStyle/>
                    <a:p>
                      <a:r>
                        <a:rPr lang="en-GB" sz="1400" b="1" dirty="0" smtClean="0"/>
                        <a:t>6</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Learning from exemplar sites, the introduction of a shared space for coffee/meal breaks used by all professional groups, including managers and consultants, has been shown to help create working relationships that are characterised by friendship and mutual trust. The service may want to consider this possibility.</a:t>
                      </a:r>
                    </a:p>
                  </a:txBody>
                  <a:tcPr/>
                </a:tc>
                <a:tc>
                  <a:txBody>
                    <a:bodyPr/>
                    <a:lstStyle/>
                    <a:p>
                      <a:r>
                        <a:rPr lang="en-GB" sz="1400" dirty="0" smtClean="0"/>
                        <a:t>Pandemic makes close proximity difficult. </a:t>
                      </a:r>
                      <a:r>
                        <a:rPr lang="en-GB" sz="1400" smtClean="0"/>
                        <a:t>Focus on </a:t>
                      </a:r>
                      <a:r>
                        <a:rPr lang="en-GB" sz="1400" dirty="0" smtClean="0"/>
                        <a:t>team engagement</a:t>
                      </a:r>
                      <a:r>
                        <a:rPr lang="en-GB" sz="1400" baseline="0" dirty="0" smtClean="0"/>
                        <a:t> and shared governance.</a:t>
                      </a:r>
                      <a:endParaRPr lang="en-GB" sz="1400" dirty="0"/>
                    </a:p>
                  </a:txBody>
                  <a:tcPr/>
                </a:tc>
                <a:extLst>
                  <a:ext uri="{0D108BD9-81ED-4DB2-BD59-A6C34878D82A}">
                    <a16:rowId xmlns:a16="http://schemas.microsoft.com/office/drawing/2014/main" xmlns="" val="1561426394"/>
                  </a:ext>
                </a:extLst>
              </a:tr>
              <a:tr h="370840">
                <a:tc>
                  <a:txBody>
                    <a:bodyPr/>
                    <a:lstStyle/>
                    <a:p>
                      <a:r>
                        <a:rPr lang="en-GB" sz="1400" b="1" dirty="0" smtClean="0"/>
                        <a:t>7</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Review and, where still applicable, implementation of the actions arising from previous reviews and inspections. Where actions are no longer applicable, be clear about why and share the decision making process with clinical teams using relevant messages.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Governance meeting</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After action reviews – pilot in maternity</a:t>
                      </a:r>
                      <a:endParaRPr lang="en-GB" sz="1400" dirty="0"/>
                    </a:p>
                  </a:txBody>
                  <a:tcPr/>
                </a:tc>
                <a:extLst>
                  <a:ext uri="{0D108BD9-81ED-4DB2-BD59-A6C34878D82A}">
                    <a16:rowId xmlns:a16="http://schemas.microsoft.com/office/drawing/2014/main" xmlns="" val="3503279626"/>
                  </a:ext>
                </a:extLst>
              </a:tr>
              <a:tr h="370840">
                <a:tc>
                  <a:txBody>
                    <a:bodyPr/>
                    <a:lstStyle/>
                    <a:p>
                      <a:r>
                        <a:rPr lang="en-GB" sz="1400" b="1" dirty="0" smtClean="0"/>
                        <a:t>8</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Support the staff and management teams to develop their own culture together: how do they want to work, what questions should be asked to determine next steps, what is a proportional response to the event?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Calibri" panose="020F0502020204030204" pitchFamily="34" charset="0"/>
                        <a:buNone/>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Education leadership</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Staff Engagement</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Shared Governance</a:t>
                      </a:r>
                      <a:endParaRPr lang="en-GB" sz="1400" dirty="0"/>
                    </a:p>
                  </a:txBody>
                  <a:tcPr/>
                </a:tc>
                <a:extLst>
                  <a:ext uri="{0D108BD9-81ED-4DB2-BD59-A6C34878D82A}">
                    <a16:rowId xmlns:a16="http://schemas.microsoft.com/office/drawing/2014/main" xmlns="" val="3182786638"/>
                  </a:ext>
                </a:extLst>
              </a:tr>
              <a:tr h="370840">
                <a:tc>
                  <a:txBody>
                    <a:bodyPr/>
                    <a:lstStyle/>
                    <a:p>
                      <a:r>
                        <a:rPr lang="en-GB" sz="1400" b="1" dirty="0" smtClean="0"/>
                        <a:t>9</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Think about promoting and sharing positive messages: there is much good about the Maternity Service as evidenced in the recent CQC maternity survey and indeed in the most recent CQC report. Celebrate the positive and change the narrative.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Celebrating success</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Recruitment retention  - exit interviews</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Marketing campaign for recruitment.</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Substantive posts – many secondments currently</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Further cross site working and development for midwifery and medical staff</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Clear development pathways for midwifery</a:t>
                      </a:r>
                      <a:endParaRPr lang="en-GB" sz="1400" dirty="0"/>
                    </a:p>
                  </a:txBody>
                  <a:tcPr/>
                </a:tc>
                <a:extLst>
                  <a:ext uri="{0D108BD9-81ED-4DB2-BD59-A6C34878D82A}">
                    <a16:rowId xmlns:a16="http://schemas.microsoft.com/office/drawing/2014/main" xmlns="" val="1223132767"/>
                  </a:ext>
                </a:extLst>
              </a:tr>
            </a:tbl>
          </a:graphicData>
        </a:graphic>
      </p:graphicFrame>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Tree>
    <p:extLst>
      <p:ext uri="{BB962C8B-B14F-4D97-AF65-F5344CB8AC3E}">
        <p14:creationId xmlns:p14="http://schemas.microsoft.com/office/powerpoint/2010/main" val="1425204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771" y="1051095"/>
            <a:ext cx="10589029" cy="5479014"/>
          </a:xfrm>
        </p:spPr>
        <p:txBody>
          <a:bodyPr>
            <a:noAutofit/>
          </a:bodyPr>
          <a:lstStyle/>
          <a:p>
            <a:pPr indent="0" algn="ctr">
              <a:lnSpc>
                <a:spcPct val="100000"/>
              </a:lnSpc>
              <a:spcBef>
                <a:spcPts val="0"/>
              </a:spcBef>
              <a:buNone/>
            </a:pPr>
            <a:endParaRPr lang="en-GB" sz="1400" dirty="0" smtClean="0"/>
          </a:p>
          <a:p>
            <a:pPr indent="0" algn="ctr">
              <a:lnSpc>
                <a:spcPct val="100000"/>
              </a:lnSpc>
              <a:spcBef>
                <a:spcPts val="0"/>
              </a:spcBef>
              <a:buNone/>
            </a:pPr>
            <a:endParaRPr lang="en-GB" sz="1400" dirty="0"/>
          </a:p>
          <a:p>
            <a:pPr indent="0" algn="ctr">
              <a:lnSpc>
                <a:spcPct val="100000"/>
              </a:lnSpc>
              <a:spcBef>
                <a:spcPts val="0"/>
              </a:spcBef>
              <a:buNone/>
            </a:pPr>
            <a:endParaRPr lang="en-GB" sz="1400" dirty="0" smtClean="0"/>
          </a:p>
          <a:p>
            <a:pPr indent="0" algn="ctr">
              <a:lnSpc>
                <a:spcPct val="100000"/>
              </a:lnSpc>
              <a:spcBef>
                <a:spcPts val="0"/>
              </a:spcBef>
              <a:buNone/>
            </a:pPr>
            <a:endParaRPr lang="en-GB" sz="1400" dirty="0"/>
          </a:p>
          <a:p>
            <a:pPr indent="0" algn="ctr">
              <a:lnSpc>
                <a:spcPct val="100000"/>
              </a:lnSpc>
              <a:spcBef>
                <a:spcPts val="0"/>
              </a:spcBef>
              <a:buNone/>
            </a:pPr>
            <a:endParaRPr lang="en-GB" sz="1400" dirty="0" smtClean="0"/>
          </a:p>
          <a:p>
            <a:pPr indent="0" algn="ctr">
              <a:lnSpc>
                <a:spcPct val="100000"/>
              </a:lnSpc>
              <a:spcBef>
                <a:spcPts val="0"/>
              </a:spcBef>
              <a:buNone/>
            </a:pPr>
            <a:endParaRPr lang="en-GB" sz="1400" dirty="0"/>
          </a:p>
          <a:p>
            <a:pPr indent="0" algn="ctr">
              <a:lnSpc>
                <a:spcPct val="100000"/>
              </a:lnSpc>
              <a:spcBef>
                <a:spcPts val="0"/>
              </a:spcBef>
              <a:buNone/>
            </a:pPr>
            <a:endParaRPr lang="en-GB" sz="1400" dirty="0" smtClean="0"/>
          </a:p>
          <a:p>
            <a:pPr indent="0" algn="ctr">
              <a:lnSpc>
                <a:spcPct val="100000"/>
              </a:lnSpc>
              <a:spcBef>
                <a:spcPts val="0"/>
              </a:spcBef>
              <a:buNone/>
            </a:pPr>
            <a:endParaRPr lang="en-GB" sz="1400" dirty="0"/>
          </a:p>
          <a:p>
            <a:pPr indent="0" algn="ctr">
              <a:lnSpc>
                <a:spcPct val="100000"/>
              </a:lnSpc>
              <a:spcBef>
                <a:spcPts val="0"/>
              </a:spcBef>
              <a:buNone/>
            </a:pPr>
            <a:endParaRPr lang="en-GB" sz="1400" dirty="0" smtClean="0"/>
          </a:p>
          <a:p>
            <a:pPr indent="0" algn="ctr">
              <a:lnSpc>
                <a:spcPct val="100000"/>
              </a:lnSpc>
              <a:spcBef>
                <a:spcPts val="0"/>
              </a:spcBef>
              <a:buNone/>
            </a:pPr>
            <a:endParaRPr lang="en-GB" sz="1400" dirty="0"/>
          </a:p>
          <a:p>
            <a:pPr indent="0" algn="ctr">
              <a:lnSpc>
                <a:spcPct val="100000"/>
              </a:lnSpc>
              <a:spcBef>
                <a:spcPts val="0"/>
              </a:spcBef>
              <a:buNone/>
            </a:pPr>
            <a:endParaRPr lang="en-GB" sz="1400" dirty="0" smtClean="0"/>
          </a:p>
          <a:p>
            <a:pPr indent="0" algn="ctr">
              <a:lnSpc>
                <a:spcPct val="100000"/>
              </a:lnSpc>
              <a:spcBef>
                <a:spcPts val="0"/>
              </a:spcBef>
              <a:buNone/>
            </a:pPr>
            <a:endParaRPr lang="en-GB" sz="1400" dirty="0"/>
          </a:p>
          <a:p>
            <a:pPr indent="0" algn="ctr">
              <a:lnSpc>
                <a:spcPct val="100000"/>
              </a:lnSpc>
              <a:spcBef>
                <a:spcPts val="0"/>
              </a:spcBef>
              <a:buNone/>
            </a:pPr>
            <a:r>
              <a:rPr lang="en-GB" sz="1400" smtClean="0"/>
              <a:t>END</a:t>
            </a:r>
            <a:endParaRPr lang="en-GB" sz="1400" dirty="0" smtClean="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
        <p:nvSpPr>
          <p:cNvPr id="5" name="Slide Number Placeholder 4"/>
          <p:cNvSpPr>
            <a:spLocks noGrp="1"/>
          </p:cNvSpPr>
          <p:nvPr>
            <p:ph type="sldNum" sz="quarter" idx="12"/>
          </p:nvPr>
        </p:nvSpPr>
        <p:spPr/>
        <p:txBody>
          <a:bodyPr/>
          <a:lstStyle/>
          <a:p>
            <a:fld id="{B3CFF48D-2D91-4FC6-B202-DCB707BD7999}" type="slidenum">
              <a:rPr lang="en-GB" smtClean="0"/>
              <a:t>11</a:t>
            </a:fld>
            <a:endParaRPr lang="en-GB"/>
          </a:p>
        </p:txBody>
      </p:sp>
    </p:spTree>
    <p:extLst>
      <p:ext uri="{BB962C8B-B14F-4D97-AF65-F5344CB8AC3E}">
        <p14:creationId xmlns:p14="http://schemas.microsoft.com/office/powerpoint/2010/main" val="306142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771" y="1055716"/>
            <a:ext cx="10589029" cy="5428211"/>
          </a:xfrm>
        </p:spPr>
        <p:txBody>
          <a:bodyPr>
            <a:noAutofit/>
          </a:bodyPr>
          <a:lstStyle/>
          <a:p>
            <a:pPr indent="0">
              <a:lnSpc>
                <a:spcPct val="100000"/>
              </a:lnSpc>
              <a:spcBef>
                <a:spcPts val="0"/>
              </a:spcBef>
              <a:buNone/>
            </a:pPr>
            <a:r>
              <a:rPr lang="en-GB" sz="1800" b="1" u="sng" dirty="0" smtClean="0"/>
              <a:t>Terms </a:t>
            </a:r>
            <a:r>
              <a:rPr lang="en-GB" sz="1800" b="1" u="sng" dirty="0"/>
              <a:t>of Reference and Scope of the Review </a:t>
            </a:r>
            <a:endParaRPr lang="en-GB" sz="1800" b="1" u="sng" dirty="0" smtClean="0"/>
          </a:p>
          <a:p>
            <a:pPr indent="0">
              <a:lnSpc>
                <a:spcPct val="100000"/>
              </a:lnSpc>
              <a:spcBef>
                <a:spcPts val="0"/>
              </a:spcBef>
              <a:buNone/>
            </a:pPr>
            <a:endParaRPr lang="en-GB" sz="1600" u="sng" dirty="0"/>
          </a:p>
          <a:p>
            <a:pPr indent="0">
              <a:lnSpc>
                <a:spcPct val="100000"/>
              </a:lnSpc>
              <a:spcBef>
                <a:spcPts val="0"/>
              </a:spcBef>
              <a:buNone/>
            </a:pPr>
            <a:r>
              <a:rPr lang="en-GB" sz="1400" dirty="0"/>
              <a:t>Leading and managing in healthcare is complex and challenging particularly in the context of changing systems and expectations. There is no single model of leadership that can be applied to this complex system, rather leaders must develop styles and approaches that work within and through the culture of their organisation. A review into leadership and management cannot focus on individuals alone but must also take account of the culture in which they work, lead and make decisions. </a:t>
            </a:r>
            <a:endParaRPr lang="en-GB" sz="1400" dirty="0" smtClean="0"/>
          </a:p>
          <a:p>
            <a:pPr indent="0">
              <a:lnSpc>
                <a:spcPct val="100000"/>
              </a:lnSpc>
              <a:spcBef>
                <a:spcPts val="0"/>
              </a:spcBef>
              <a:buNone/>
            </a:pPr>
            <a:endParaRPr lang="en-GB" sz="1400" dirty="0"/>
          </a:p>
          <a:p>
            <a:pPr indent="0">
              <a:lnSpc>
                <a:spcPct val="100000"/>
              </a:lnSpc>
              <a:spcBef>
                <a:spcPts val="0"/>
              </a:spcBef>
              <a:buNone/>
            </a:pPr>
            <a:r>
              <a:rPr lang="en-GB" sz="1400" dirty="0"/>
              <a:t>The review was commissioned by Bedford Hospital Director of Nursing and Patient Affairs. The purpose of the review is to provide an independent view of the leadership and management capacity within Maternity Services at Bedford Hospital NHS Trust in response to a number of issues raised by members of the clinical team. </a:t>
            </a:r>
            <a:endParaRPr lang="en-GB" sz="1400" dirty="0" smtClean="0"/>
          </a:p>
          <a:p>
            <a:pPr indent="0">
              <a:lnSpc>
                <a:spcPct val="100000"/>
              </a:lnSpc>
              <a:spcBef>
                <a:spcPts val="0"/>
              </a:spcBef>
              <a:buNone/>
            </a:pPr>
            <a:endParaRPr lang="en-GB" sz="1400" dirty="0" smtClean="0"/>
          </a:p>
          <a:p>
            <a:pPr indent="0">
              <a:lnSpc>
                <a:spcPct val="100000"/>
              </a:lnSpc>
              <a:spcBef>
                <a:spcPts val="0"/>
              </a:spcBef>
              <a:buNone/>
            </a:pPr>
            <a:r>
              <a:rPr lang="en-GB" sz="1400" dirty="0"/>
              <a:t>It seeks to answer the following questions: </a:t>
            </a:r>
            <a:endParaRPr lang="en-GB" sz="1400" dirty="0" smtClean="0"/>
          </a:p>
          <a:p>
            <a:pPr indent="0">
              <a:lnSpc>
                <a:spcPct val="100000"/>
              </a:lnSpc>
              <a:spcBef>
                <a:spcPts val="0"/>
              </a:spcBef>
              <a:buNone/>
            </a:pPr>
            <a:endParaRPr lang="en-GB" sz="1400" dirty="0"/>
          </a:p>
          <a:p>
            <a:pPr marL="400050" indent="-171450">
              <a:lnSpc>
                <a:spcPct val="100000"/>
              </a:lnSpc>
              <a:spcBef>
                <a:spcPts val="0"/>
              </a:spcBef>
              <a:spcAft>
                <a:spcPts val="600"/>
              </a:spcAft>
            </a:pPr>
            <a:r>
              <a:rPr lang="en-GB" sz="1400" dirty="0" smtClean="0"/>
              <a:t>What </a:t>
            </a:r>
            <a:r>
              <a:rPr lang="en-GB" sz="1400" dirty="0"/>
              <a:t>do we already know about culture in the Unit from all relevant data sources, focussing on human factors and Trust values? </a:t>
            </a:r>
          </a:p>
          <a:p>
            <a:pPr marL="400050" indent="-171450">
              <a:lnSpc>
                <a:spcPct val="100000"/>
              </a:lnSpc>
              <a:spcBef>
                <a:spcPts val="0"/>
              </a:spcBef>
              <a:spcAft>
                <a:spcPts val="600"/>
              </a:spcAft>
            </a:pPr>
            <a:r>
              <a:rPr lang="en-GB" sz="1400" dirty="0" smtClean="0"/>
              <a:t>Is </a:t>
            </a:r>
            <a:r>
              <a:rPr lang="en-GB" sz="1400" dirty="0"/>
              <a:t>the leadership capacity and capability in Maternity Services enabling the delivery of high quality care? </a:t>
            </a:r>
          </a:p>
          <a:p>
            <a:pPr marL="400050" indent="-171450">
              <a:lnSpc>
                <a:spcPct val="100000"/>
              </a:lnSpc>
              <a:spcBef>
                <a:spcPts val="0"/>
              </a:spcBef>
              <a:spcAft>
                <a:spcPts val="600"/>
              </a:spcAft>
            </a:pPr>
            <a:r>
              <a:rPr lang="en-GB" sz="1400" dirty="0" smtClean="0"/>
              <a:t>Are </a:t>
            </a:r>
            <a:r>
              <a:rPr lang="en-GB" sz="1400" dirty="0"/>
              <a:t>there clear systems and processes in place to support good governance, risk management, staff and service performance such as management of Serious Incidents, complaints and clinical audit? </a:t>
            </a:r>
          </a:p>
          <a:p>
            <a:pPr marL="400050" indent="-171450">
              <a:lnSpc>
                <a:spcPct val="100000"/>
              </a:lnSpc>
              <a:spcBef>
                <a:spcPts val="0"/>
              </a:spcBef>
              <a:spcAft>
                <a:spcPts val="600"/>
              </a:spcAft>
            </a:pPr>
            <a:r>
              <a:rPr lang="en-GB" sz="1400" dirty="0" smtClean="0"/>
              <a:t>Is </a:t>
            </a:r>
            <a:r>
              <a:rPr lang="en-GB" sz="1400" dirty="0"/>
              <a:t>there a culture of improvement where staff are engaged and involved to support delivery of high quality services: through being aware of clinical quality indicators; have the competencies to deliver patient safety initiatives and improve patient experience; are supported to deliver change at all levels including the national maternity transformation agenda? </a:t>
            </a:r>
          </a:p>
          <a:p>
            <a:pPr marL="400050" indent="-171450">
              <a:lnSpc>
                <a:spcPct val="100000"/>
              </a:lnSpc>
              <a:spcBef>
                <a:spcPts val="0"/>
              </a:spcBef>
              <a:spcAft>
                <a:spcPts val="600"/>
              </a:spcAft>
            </a:pPr>
            <a:r>
              <a:rPr lang="en-GB" sz="1400" dirty="0" smtClean="0"/>
              <a:t>Is </a:t>
            </a:r>
            <a:r>
              <a:rPr lang="en-GB" sz="1400" dirty="0"/>
              <a:t>there a culture of understanding, responsiveness and proportionality related to attitudes and behaviours, omissions and commissions? Are there positive relationships between staff members which supports inclusion and respect between teams. </a:t>
            </a:r>
          </a:p>
          <a:p>
            <a:endParaRPr lang="en-GB" sz="12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
        <p:nvSpPr>
          <p:cNvPr id="5" name="Slide Number Placeholder 4"/>
          <p:cNvSpPr>
            <a:spLocks noGrp="1"/>
          </p:cNvSpPr>
          <p:nvPr>
            <p:ph type="sldNum" sz="quarter" idx="12"/>
          </p:nvPr>
        </p:nvSpPr>
        <p:spPr/>
        <p:txBody>
          <a:bodyPr/>
          <a:lstStyle/>
          <a:p>
            <a:fld id="{B3CFF48D-2D91-4FC6-B202-DCB707BD7999}" type="slidenum">
              <a:rPr lang="en-GB" smtClean="0"/>
              <a:t>2</a:t>
            </a:fld>
            <a:endParaRPr lang="en-GB"/>
          </a:p>
        </p:txBody>
      </p:sp>
    </p:spTree>
    <p:extLst>
      <p:ext uri="{BB962C8B-B14F-4D97-AF65-F5344CB8AC3E}">
        <p14:creationId xmlns:p14="http://schemas.microsoft.com/office/powerpoint/2010/main" val="295760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771" y="1055716"/>
            <a:ext cx="10589029" cy="5539048"/>
          </a:xfrm>
        </p:spPr>
        <p:txBody>
          <a:bodyPr>
            <a:noAutofit/>
          </a:bodyPr>
          <a:lstStyle/>
          <a:p>
            <a:pPr indent="0">
              <a:lnSpc>
                <a:spcPct val="100000"/>
              </a:lnSpc>
              <a:spcBef>
                <a:spcPts val="0"/>
              </a:spcBef>
              <a:spcAft>
                <a:spcPts val="1200"/>
              </a:spcAft>
              <a:buNone/>
            </a:pPr>
            <a:r>
              <a:rPr lang="en-GB" sz="1800" b="1" u="sng" dirty="0" smtClean="0"/>
              <a:t>Key Findings</a:t>
            </a:r>
            <a:endParaRPr lang="en-GB" sz="1600" u="sng" dirty="0" smtClean="0"/>
          </a:p>
          <a:p>
            <a:pPr indent="0">
              <a:lnSpc>
                <a:spcPct val="100000"/>
              </a:lnSpc>
              <a:spcBef>
                <a:spcPts val="0"/>
              </a:spcBef>
              <a:spcAft>
                <a:spcPts val="1200"/>
              </a:spcAft>
              <a:buNone/>
            </a:pPr>
            <a:r>
              <a:rPr lang="en-GB" sz="1400" b="1" dirty="0" smtClean="0"/>
              <a:t>1. What do we already know about culture in the Unit from all relevant data sources, focussing on human factors and Trust values?</a:t>
            </a:r>
          </a:p>
          <a:p>
            <a:pPr marL="514350" indent="-285750">
              <a:lnSpc>
                <a:spcPct val="100000"/>
              </a:lnSpc>
              <a:spcBef>
                <a:spcPts val="0"/>
              </a:spcBef>
              <a:spcAft>
                <a:spcPts val="600"/>
              </a:spcAft>
            </a:pPr>
            <a:r>
              <a:rPr lang="en-GB" sz="1400" dirty="0" smtClean="0"/>
              <a:t>The Maternity Unit at Bedford is friendly and welcoming. Staff were engaged, willing and responsive. </a:t>
            </a:r>
          </a:p>
          <a:p>
            <a:pPr marL="514350" indent="-285750">
              <a:lnSpc>
                <a:spcPct val="100000"/>
              </a:lnSpc>
              <a:spcBef>
                <a:spcPts val="0"/>
              </a:spcBef>
              <a:spcAft>
                <a:spcPts val="600"/>
              </a:spcAft>
            </a:pPr>
            <a:r>
              <a:rPr lang="en-GB" sz="1400" dirty="0" smtClean="0"/>
              <a:t>There are good working relationships between members of the leadership team with evidence of a common purpose and goal. </a:t>
            </a:r>
          </a:p>
          <a:p>
            <a:pPr marL="514350" indent="-285750">
              <a:lnSpc>
                <a:spcPct val="100000"/>
              </a:lnSpc>
              <a:spcBef>
                <a:spcPts val="0"/>
              </a:spcBef>
              <a:spcAft>
                <a:spcPts val="600"/>
              </a:spcAft>
            </a:pPr>
            <a:r>
              <a:rPr lang="en-GB" sz="1400" dirty="0" smtClean="0"/>
              <a:t>Evidence of strong and supportive relationships between the matrons and Head of Midwifery. </a:t>
            </a:r>
          </a:p>
          <a:p>
            <a:pPr marL="514350" indent="-285750">
              <a:lnSpc>
                <a:spcPct val="100000"/>
              </a:lnSpc>
              <a:spcBef>
                <a:spcPts val="0"/>
              </a:spcBef>
              <a:spcAft>
                <a:spcPts val="600"/>
              </a:spcAft>
            </a:pPr>
            <a:r>
              <a:rPr lang="en-GB" sz="1400" dirty="0" smtClean="0"/>
              <a:t>Relationships with members of the executive team appear strong and appropriately supportive.</a:t>
            </a:r>
          </a:p>
          <a:p>
            <a:pPr marL="514350" indent="-285750">
              <a:lnSpc>
                <a:spcPct val="100000"/>
              </a:lnSpc>
              <a:spcBef>
                <a:spcPts val="0"/>
              </a:spcBef>
              <a:spcAft>
                <a:spcPts val="600"/>
              </a:spcAft>
            </a:pPr>
            <a:r>
              <a:rPr lang="en-GB" sz="1400" dirty="0" smtClean="0"/>
              <a:t>There are tensions between the working relationships of the clinical (obstetric and midwifery teams) and the management team. The management team was variously described as the Divisional Leadership Team (DLT), the Matrons, the Head of Midwifery and Deputy General Manager (the term management applied to anyone who was not in a role with the primary focus of providing direct patient care. It was used interchangeably).</a:t>
            </a:r>
          </a:p>
          <a:p>
            <a:pPr marL="514350" indent="-285750">
              <a:lnSpc>
                <a:spcPct val="100000"/>
              </a:lnSpc>
              <a:spcBef>
                <a:spcPts val="0"/>
              </a:spcBef>
              <a:spcAft>
                <a:spcPts val="600"/>
              </a:spcAft>
            </a:pPr>
            <a:r>
              <a:rPr lang="en-GB" sz="1400" dirty="0" smtClean="0"/>
              <a:t>It was felt that disciplinary processes took some time to conclude.</a:t>
            </a:r>
          </a:p>
          <a:p>
            <a:pPr marL="514350" indent="-285750">
              <a:lnSpc>
                <a:spcPct val="100000"/>
              </a:lnSpc>
              <a:spcBef>
                <a:spcPts val="0"/>
              </a:spcBef>
              <a:spcAft>
                <a:spcPts val="600"/>
              </a:spcAft>
            </a:pPr>
            <a:r>
              <a:rPr lang="en-GB" sz="1400" dirty="0" smtClean="0"/>
              <a:t>Over </a:t>
            </a:r>
            <a:r>
              <a:rPr lang="en-GB" sz="1400" dirty="0"/>
              <a:t>the last two years there have been a number of reports of what might be described as horizontal bullying (</a:t>
            </a:r>
            <a:r>
              <a:rPr lang="en-GB" sz="1400" dirty="0" err="1"/>
              <a:t>Betcher</a:t>
            </a:r>
            <a:r>
              <a:rPr lang="en-GB" sz="1400" dirty="0"/>
              <a:t> et al 2012) from Band 7 co-ordinators to junior doctors, between Band 7 midwives themselves, from matrons to Band 7s and from consultants to midwives. </a:t>
            </a:r>
          </a:p>
          <a:p>
            <a:pPr marL="514350" indent="-285750">
              <a:lnSpc>
                <a:spcPct val="100000"/>
              </a:lnSpc>
              <a:spcBef>
                <a:spcPts val="0"/>
              </a:spcBef>
              <a:spcAft>
                <a:spcPts val="600"/>
              </a:spcAft>
            </a:pPr>
            <a:r>
              <a:rPr lang="en-GB" sz="1400" dirty="0"/>
              <a:t>Despite five years having passed since the introduction of the revised management approach, many staff I spoke to described feelings of loss and sadness about the change. </a:t>
            </a:r>
          </a:p>
          <a:p>
            <a:pPr marL="514350" indent="-285750">
              <a:lnSpc>
                <a:spcPct val="100000"/>
              </a:lnSpc>
              <a:spcBef>
                <a:spcPts val="0"/>
              </a:spcBef>
              <a:spcAft>
                <a:spcPts val="600"/>
              </a:spcAft>
            </a:pPr>
            <a:r>
              <a:rPr lang="en-GB" sz="1400" dirty="0"/>
              <a:t>Poor CQC report in 2015 which unexpectedly assessed maternity services as ‘requires improvement’</a:t>
            </a:r>
          </a:p>
          <a:p>
            <a:pPr indent="0">
              <a:lnSpc>
                <a:spcPct val="100000"/>
              </a:lnSpc>
              <a:spcBef>
                <a:spcPts val="0"/>
              </a:spcBef>
              <a:buNone/>
            </a:pPr>
            <a:endParaRPr lang="en-GB" sz="1400" dirty="0" smtClean="0"/>
          </a:p>
          <a:p>
            <a:pPr indent="0">
              <a:lnSpc>
                <a:spcPct val="100000"/>
              </a:lnSpc>
              <a:spcBef>
                <a:spcPts val="0"/>
              </a:spcBef>
              <a:buNone/>
            </a:pPr>
            <a:endParaRPr lang="en-GB" sz="1400" dirty="0" smtClean="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
        <p:nvSpPr>
          <p:cNvPr id="5" name="Slide Number Placeholder 4"/>
          <p:cNvSpPr>
            <a:spLocks noGrp="1"/>
          </p:cNvSpPr>
          <p:nvPr>
            <p:ph type="sldNum" sz="quarter" idx="12"/>
          </p:nvPr>
        </p:nvSpPr>
        <p:spPr/>
        <p:txBody>
          <a:bodyPr/>
          <a:lstStyle/>
          <a:p>
            <a:fld id="{B3CFF48D-2D91-4FC6-B202-DCB707BD7999}" type="slidenum">
              <a:rPr lang="en-GB" smtClean="0"/>
              <a:t>3</a:t>
            </a:fld>
            <a:endParaRPr lang="en-GB"/>
          </a:p>
        </p:txBody>
      </p:sp>
    </p:spTree>
    <p:extLst>
      <p:ext uri="{BB962C8B-B14F-4D97-AF65-F5344CB8AC3E}">
        <p14:creationId xmlns:p14="http://schemas.microsoft.com/office/powerpoint/2010/main" val="164782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771" y="1245062"/>
            <a:ext cx="10589029" cy="5331230"/>
          </a:xfrm>
        </p:spPr>
        <p:txBody>
          <a:bodyPr>
            <a:noAutofit/>
          </a:bodyPr>
          <a:lstStyle/>
          <a:p>
            <a:pPr indent="0">
              <a:lnSpc>
                <a:spcPct val="100000"/>
              </a:lnSpc>
              <a:spcBef>
                <a:spcPts val="0"/>
              </a:spcBef>
              <a:spcAft>
                <a:spcPts val="1200"/>
              </a:spcAft>
              <a:buNone/>
            </a:pPr>
            <a:r>
              <a:rPr lang="en-GB" sz="1400" b="1" dirty="0" smtClean="0"/>
              <a:t>2. Is the leadership capacity and capability in Maternity Services enabling the delivery of high quality care?</a:t>
            </a:r>
          </a:p>
          <a:p>
            <a:pPr marL="514350" indent="-285750">
              <a:lnSpc>
                <a:spcPct val="100000"/>
              </a:lnSpc>
              <a:spcBef>
                <a:spcPts val="0"/>
              </a:spcBef>
            </a:pPr>
            <a:r>
              <a:rPr lang="en-GB" sz="1400" dirty="0" smtClean="0"/>
              <a:t>The leadership team were open, caring and committed to high quality service delivery. </a:t>
            </a:r>
          </a:p>
          <a:p>
            <a:pPr marL="514350" indent="-285750">
              <a:lnSpc>
                <a:spcPct val="100000"/>
              </a:lnSpc>
              <a:spcBef>
                <a:spcPts val="0"/>
              </a:spcBef>
            </a:pPr>
            <a:endParaRPr lang="en-GB" sz="1400" dirty="0"/>
          </a:p>
          <a:p>
            <a:pPr marL="514350" indent="-285750">
              <a:lnSpc>
                <a:spcPct val="100000"/>
              </a:lnSpc>
              <a:spcBef>
                <a:spcPts val="0"/>
              </a:spcBef>
            </a:pPr>
            <a:r>
              <a:rPr lang="en-GB" sz="1400" dirty="0" smtClean="0"/>
              <a:t>There is good evidence that the leadership team have taken steps to address the concerns about culture within the maternity services and some of the actions are outlined below. </a:t>
            </a:r>
          </a:p>
          <a:p>
            <a:pPr marL="514350" indent="-285750">
              <a:lnSpc>
                <a:spcPct val="100000"/>
              </a:lnSpc>
              <a:spcBef>
                <a:spcPts val="0"/>
              </a:spcBef>
            </a:pPr>
            <a:endParaRPr lang="en-GB" sz="1400" dirty="0" smtClean="0"/>
          </a:p>
          <a:p>
            <a:pPr marL="514350" indent="-285750">
              <a:lnSpc>
                <a:spcPct val="100000"/>
              </a:lnSpc>
              <a:spcBef>
                <a:spcPts val="0"/>
              </a:spcBef>
            </a:pPr>
            <a:r>
              <a:rPr lang="en-GB" sz="1400" dirty="0" smtClean="0"/>
              <a:t>Feedback from staff about the leadership team was mixed with some members describing a closed and sometimes coercive management style and others openly welcoming about the management approach and the changes it has brought. </a:t>
            </a:r>
          </a:p>
          <a:p>
            <a:pPr marL="514350" indent="-285750">
              <a:lnSpc>
                <a:spcPct val="100000"/>
              </a:lnSpc>
              <a:spcBef>
                <a:spcPts val="0"/>
              </a:spcBef>
            </a:pPr>
            <a:endParaRPr lang="en-GB" sz="1400" dirty="0" smtClean="0"/>
          </a:p>
          <a:p>
            <a:pPr marL="514350" indent="-285750">
              <a:lnSpc>
                <a:spcPct val="100000"/>
              </a:lnSpc>
              <a:spcBef>
                <a:spcPts val="0"/>
              </a:spcBef>
            </a:pPr>
            <a:r>
              <a:rPr lang="en-GB" sz="1400" dirty="0" smtClean="0"/>
              <a:t>Engagement </a:t>
            </a:r>
            <a:r>
              <a:rPr lang="en-GB" sz="1400" dirty="0"/>
              <a:t>with and/or awareness of the Local Maternity System. Whilst there was a basic understanding that Continuity of Care (</a:t>
            </a:r>
            <a:r>
              <a:rPr lang="en-GB" sz="1400" dirty="0" err="1"/>
              <a:t>CoC</a:t>
            </a:r>
            <a:r>
              <a:rPr lang="en-GB" sz="1400" dirty="0"/>
              <a:t>) was a key national imperative, individuals were more concerned that the development of </a:t>
            </a:r>
            <a:r>
              <a:rPr lang="en-GB" sz="1400" dirty="0" err="1"/>
              <a:t>CoC</a:t>
            </a:r>
            <a:r>
              <a:rPr lang="en-GB" sz="1400" dirty="0"/>
              <a:t> teams was having a disproportionate impact on Maternity Unit staffing. This was a recurring </a:t>
            </a:r>
            <a:r>
              <a:rPr lang="en-GB" sz="1400" dirty="0" smtClean="0"/>
              <a:t>theme.</a:t>
            </a:r>
          </a:p>
          <a:p>
            <a:pPr marL="514350" indent="-285750">
              <a:lnSpc>
                <a:spcPct val="100000"/>
              </a:lnSpc>
              <a:spcBef>
                <a:spcPts val="0"/>
              </a:spcBef>
            </a:pPr>
            <a:endParaRPr lang="en-GB" sz="1400" dirty="0"/>
          </a:p>
          <a:p>
            <a:pPr marL="514350" indent="-285750">
              <a:lnSpc>
                <a:spcPct val="100000"/>
              </a:lnSpc>
              <a:spcBef>
                <a:spcPts val="0"/>
              </a:spcBef>
            </a:pPr>
            <a:r>
              <a:rPr lang="en-GB" sz="1400" dirty="0"/>
              <a:t>The leadership team (including the matrons) described a flexible model of staffing which includes midwives accompanying women to give birth in the Unit, an escalation process that calls on community midwives to support the Unit when it is busy. </a:t>
            </a:r>
          </a:p>
          <a:p>
            <a:pPr marL="514350" indent="-285750">
              <a:lnSpc>
                <a:spcPct val="100000"/>
              </a:lnSpc>
              <a:spcBef>
                <a:spcPts val="0"/>
              </a:spcBef>
            </a:pPr>
            <a:endParaRPr lang="en-GB" sz="1400" dirty="0"/>
          </a:p>
          <a:p>
            <a:pPr marL="514350" indent="-285750">
              <a:lnSpc>
                <a:spcPct val="100000"/>
              </a:lnSpc>
              <a:spcBef>
                <a:spcPts val="0"/>
              </a:spcBef>
            </a:pPr>
            <a:r>
              <a:rPr lang="en-GB" sz="1400" dirty="0"/>
              <a:t>The leadership team has embraced and fully supported the implementation of the Better Births agenda and had achieved a 20% continuity rate against a national target of 35%. </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
        <p:nvSpPr>
          <p:cNvPr id="5" name="Slide Number Placeholder 4"/>
          <p:cNvSpPr>
            <a:spLocks noGrp="1"/>
          </p:cNvSpPr>
          <p:nvPr>
            <p:ph type="sldNum" sz="quarter" idx="12"/>
          </p:nvPr>
        </p:nvSpPr>
        <p:spPr/>
        <p:txBody>
          <a:bodyPr/>
          <a:lstStyle/>
          <a:p>
            <a:fld id="{B3CFF48D-2D91-4FC6-B202-DCB707BD7999}" type="slidenum">
              <a:rPr lang="en-GB" smtClean="0"/>
              <a:t>4</a:t>
            </a:fld>
            <a:endParaRPr lang="en-GB"/>
          </a:p>
        </p:txBody>
      </p:sp>
    </p:spTree>
    <p:extLst>
      <p:ext uri="{BB962C8B-B14F-4D97-AF65-F5344CB8AC3E}">
        <p14:creationId xmlns:p14="http://schemas.microsoft.com/office/powerpoint/2010/main" val="807475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771" y="1245062"/>
            <a:ext cx="10589029" cy="5331230"/>
          </a:xfrm>
        </p:spPr>
        <p:txBody>
          <a:bodyPr>
            <a:noAutofit/>
          </a:bodyPr>
          <a:lstStyle/>
          <a:p>
            <a:pPr marL="514350" indent="-285750">
              <a:lnSpc>
                <a:spcPct val="100000"/>
              </a:lnSpc>
              <a:spcBef>
                <a:spcPts val="0"/>
              </a:spcBef>
            </a:pPr>
            <a:r>
              <a:rPr lang="en-GB" sz="1400" dirty="0" smtClean="0"/>
              <a:t>In a small Unit like Bedford, the removal of even 1 midwife from the rota (even though they are present in another venue) has a significant impact. </a:t>
            </a:r>
          </a:p>
          <a:p>
            <a:pPr marL="514350" indent="-285750">
              <a:lnSpc>
                <a:spcPct val="100000"/>
              </a:lnSpc>
              <a:spcBef>
                <a:spcPts val="0"/>
              </a:spcBef>
            </a:pPr>
            <a:endParaRPr lang="en-GB" sz="1400" dirty="0"/>
          </a:p>
          <a:p>
            <a:pPr marL="514350" indent="-285750">
              <a:lnSpc>
                <a:spcPct val="100000"/>
              </a:lnSpc>
              <a:spcBef>
                <a:spcPts val="0"/>
              </a:spcBef>
            </a:pPr>
            <a:r>
              <a:rPr lang="en-GB" sz="1400" dirty="0" smtClean="0"/>
              <a:t>Bedford Maternity Unit is not significantly different from other comparable units in the country. The leadership team have little choice but to embrace a national agenda and have developed systems and processes to manage this change. </a:t>
            </a:r>
          </a:p>
          <a:p>
            <a:pPr marL="514350" indent="-285750">
              <a:lnSpc>
                <a:spcPct val="100000"/>
              </a:lnSpc>
              <a:spcBef>
                <a:spcPts val="0"/>
              </a:spcBef>
            </a:pPr>
            <a:endParaRPr lang="en-GB" sz="1400" dirty="0" smtClean="0"/>
          </a:p>
          <a:p>
            <a:pPr marL="514350" indent="-285750">
              <a:lnSpc>
                <a:spcPct val="100000"/>
              </a:lnSpc>
              <a:spcBef>
                <a:spcPts val="0"/>
              </a:spcBef>
            </a:pPr>
            <a:r>
              <a:rPr lang="en-GB" sz="1400" dirty="0" smtClean="0"/>
              <a:t>This is a seismic shift in the way care is delivered and requires engagement and support from all professionals involved in the delivery of maternity care. Trusts where </a:t>
            </a:r>
            <a:r>
              <a:rPr lang="en-GB" sz="1400" dirty="0" err="1" smtClean="0"/>
              <a:t>CoC</a:t>
            </a:r>
            <a:r>
              <a:rPr lang="en-GB" sz="1400" dirty="0" smtClean="0"/>
              <a:t> models are more embedded have recognised this (Warwick 2018) and workforce modelling tools are being developed to support Trusts as they scale up this programme. </a:t>
            </a:r>
          </a:p>
          <a:p>
            <a:pPr indent="0">
              <a:lnSpc>
                <a:spcPct val="100000"/>
              </a:lnSpc>
              <a:spcBef>
                <a:spcPts val="0"/>
              </a:spcBef>
              <a:buNone/>
            </a:pPr>
            <a:endParaRPr lang="en-GB" sz="1400" dirty="0"/>
          </a:p>
          <a:p>
            <a:pPr indent="0">
              <a:lnSpc>
                <a:spcPct val="100000"/>
              </a:lnSpc>
              <a:spcBef>
                <a:spcPts val="0"/>
              </a:spcBef>
              <a:buNone/>
            </a:pPr>
            <a:r>
              <a:rPr lang="en-GB" sz="1400" b="1" dirty="0"/>
              <a:t>3. Are there clear systems and processes in place to support good governance, risk management, staff and service performance such as management of Serious Incidents, complaints and clinical audit?</a:t>
            </a:r>
          </a:p>
          <a:p>
            <a:pPr indent="0">
              <a:lnSpc>
                <a:spcPct val="100000"/>
              </a:lnSpc>
              <a:spcBef>
                <a:spcPts val="0"/>
              </a:spcBef>
              <a:buNone/>
            </a:pPr>
            <a:endParaRPr lang="en-GB" sz="1400" dirty="0"/>
          </a:p>
          <a:p>
            <a:pPr marL="514350" indent="-285750">
              <a:lnSpc>
                <a:spcPct val="100000"/>
              </a:lnSpc>
              <a:spcBef>
                <a:spcPts val="0"/>
              </a:spcBef>
            </a:pPr>
            <a:r>
              <a:rPr lang="en-GB" sz="1400" dirty="0"/>
              <a:t>There is limited evidence of obstetric involvement in review of risks/ incidents/ complaints based on the reports and evidence that I reviewed. The service employs many experienced obstetricians who have knowledge and capability across the clinical governance agenda and whose involvement should be actively facilitated. </a:t>
            </a:r>
            <a:endParaRPr lang="en-GB" sz="1400" dirty="0" smtClean="0"/>
          </a:p>
          <a:p>
            <a:pPr marL="514350" indent="-285750">
              <a:lnSpc>
                <a:spcPct val="100000"/>
              </a:lnSpc>
              <a:spcBef>
                <a:spcPts val="0"/>
              </a:spcBef>
            </a:pPr>
            <a:endParaRPr lang="en-GB" sz="1400" dirty="0"/>
          </a:p>
          <a:p>
            <a:pPr marL="514350" indent="-285750">
              <a:lnSpc>
                <a:spcPct val="100000"/>
              </a:lnSpc>
              <a:spcBef>
                <a:spcPts val="0"/>
              </a:spcBef>
            </a:pPr>
            <a:r>
              <a:rPr lang="en-GB" sz="1400" dirty="0"/>
              <a:t>T</a:t>
            </a:r>
            <a:r>
              <a:rPr lang="en-GB" sz="1400" dirty="0" smtClean="0"/>
              <a:t>here </a:t>
            </a:r>
            <a:r>
              <a:rPr lang="en-GB" sz="1400" dirty="0"/>
              <a:t>is a belief that involvement of clinical teams in decision making is not actively encouraged and that decisions are made without reference to the wider team. I have seen evidence that the leadership team have invested significant effort into promoting clinical engagement with limited positive results</a:t>
            </a:r>
            <a:r>
              <a:rPr lang="en-GB" sz="1400" dirty="0" smtClean="0"/>
              <a:t>.</a:t>
            </a:r>
            <a:endParaRPr lang="en-GB" sz="1400" dirty="0"/>
          </a:p>
          <a:p>
            <a:pPr indent="0">
              <a:lnSpc>
                <a:spcPct val="100000"/>
              </a:lnSpc>
              <a:spcBef>
                <a:spcPts val="0"/>
              </a:spcBef>
              <a:buNone/>
            </a:pPr>
            <a:endParaRPr lang="en-GB" sz="1400" dirty="0" smtClean="0"/>
          </a:p>
          <a:p>
            <a:pPr indent="0">
              <a:lnSpc>
                <a:spcPct val="100000"/>
              </a:lnSpc>
              <a:spcBef>
                <a:spcPts val="0"/>
              </a:spcBef>
              <a:buNone/>
            </a:pPr>
            <a:endParaRPr lang="en-GB" sz="1400" dirty="0"/>
          </a:p>
          <a:p>
            <a:pPr indent="0">
              <a:lnSpc>
                <a:spcPct val="100000"/>
              </a:lnSpc>
              <a:spcBef>
                <a:spcPts val="0"/>
              </a:spcBef>
              <a:buNone/>
            </a:pPr>
            <a:endParaRPr lang="en-GB" sz="1400" dirty="0"/>
          </a:p>
          <a:p>
            <a:pPr indent="0">
              <a:lnSpc>
                <a:spcPct val="100000"/>
              </a:lnSpc>
              <a:spcBef>
                <a:spcPts val="0"/>
              </a:spcBef>
              <a:buNone/>
            </a:pPr>
            <a:endParaRPr lang="en-GB" sz="14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
        <p:nvSpPr>
          <p:cNvPr id="5" name="Slide Number Placeholder 4"/>
          <p:cNvSpPr>
            <a:spLocks noGrp="1"/>
          </p:cNvSpPr>
          <p:nvPr>
            <p:ph type="sldNum" sz="quarter" idx="12"/>
          </p:nvPr>
        </p:nvSpPr>
        <p:spPr/>
        <p:txBody>
          <a:bodyPr/>
          <a:lstStyle/>
          <a:p>
            <a:fld id="{B3CFF48D-2D91-4FC6-B202-DCB707BD7999}" type="slidenum">
              <a:rPr lang="en-GB" smtClean="0"/>
              <a:t>5</a:t>
            </a:fld>
            <a:endParaRPr lang="en-GB"/>
          </a:p>
        </p:txBody>
      </p:sp>
    </p:spTree>
    <p:extLst>
      <p:ext uri="{BB962C8B-B14F-4D97-AF65-F5344CB8AC3E}">
        <p14:creationId xmlns:p14="http://schemas.microsoft.com/office/powerpoint/2010/main" val="1603238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771" y="1245062"/>
            <a:ext cx="10589029" cy="5331230"/>
          </a:xfrm>
        </p:spPr>
        <p:txBody>
          <a:bodyPr>
            <a:noAutofit/>
          </a:bodyPr>
          <a:lstStyle/>
          <a:p>
            <a:pPr indent="0">
              <a:lnSpc>
                <a:spcPct val="100000"/>
              </a:lnSpc>
              <a:spcBef>
                <a:spcPts val="0"/>
              </a:spcBef>
              <a:buNone/>
            </a:pPr>
            <a:endParaRPr lang="en-GB" sz="1400" dirty="0"/>
          </a:p>
          <a:p>
            <a:pPr indent="0">
              <a:lnSpc>
                <a:spcPct val="100000"/>
              </a:lnSpc>
              <a:spcBef>
                <a:spcPts val="0"/>
              </a:spcBef>
              <a:buNone/>
            </a:pPr>
            <a:r>
              <a:rPr lang="en-GB" sz="1400" b="1" dirty="0"/>
              <a:t>4. Is there a culture of Improvement where staff are engaged and involved to support delivery of high quality services: through being aware of clinical quality indicators; have the competencies to deliver patient safety initiatives and improve patient experience; are supported to deliver change at all levels including the national maternity transformation agenda</a:t>
            </a:r>
            <a:r>
              <a:rPr lang="en-GB" sz="1400" b="1" dirty="0" smtClean="0"/>
              <a:t>?</a:t>
            </a:r>
          </a:p>
          <a:p>
            <a:pPr indent="0">
              <a:lnSpc>
                <a:spcPct val="100000"/>
              </a:lnSpc>
              <a:spcBef>
                <a:spcPts val="0"/>
              </a:spcBef>
              <a:buNone/>
            </a:pPr>
            <a:endParaRPr lang="en-GB" sz="1400" b="1" dirty="0" smtClean="0"/>
          </a:p>
          <a:p>
            <a:pPr marL="514350" indent="-285750">
              <a:lnSpc>
                <a:spcPct val="100000"/>
              </a:lnSpc>
              <a:spcBef>
                <a:spcPts val="0"/>
              </a:spcBef>
            </a:pPr>
            <a:r>
              <a:rPr lang="en-GB" sz="1400" dirty="0"/>
              <a:t>Despite comprehensive work and action plans, some staff still feel there can be bullying from some staff (although not unusual).</a:t>
            </a:r>
          </a:p>
          <a:p>
            <a:pPr indent="0">
              <a:lnSpc>
                <a:spcPct val="100000"/>
              </a:lnSpc>
              <a:spcBef>
                <a:spcPts val="0"/>
              </a:spcBef>
              <a:buNone/>
            </a:pPr>
            <a:endParaRPr lang="en-GB" sz="1400" dirty="0"/>
          </a:p>
          <a:p>
            <a:pPr marL="514350" indent="-285750">
              <a:lnSpc>
                <a:spcPct val="100000"/>
              </a:lnSpc>
              <a:spcBef>
                <a:spcPts val="0"/>
              </a:spcBef>
            </a:pPr>
            <a:r>
              <a:rPr lang="en-GB" sz="1400" dirty="0"/>
              <a:t>Staff perception is an important feature of the concerns that have been raised both internally and external to the organisation. Since the publication of the CQC report in 2018 there have been six incidents of whistleblowing to CQC about Maternity Services, four internal reports from staff about the management culture within the service. </a:t>
            </a:r>
          </a:p>
          <a:p>
            <a:pPr indent="0">
              <a:lnSpc>
                <a:spcPct val="100000"/>
              </a:lnSpc>
              <a:spcBef>
                <a:spcPts val="0"/>
              </a:spcBef>
              <a:buNone/>
            </a:pPr>
            <a:endParaRPr lang="en-GB" sz="1400" dirty="0"/>
          </a:p>
          <a:p>
            <a:pPr marL="514350" indent="-285750">
              <a:lnSpc>
                <a:spcPct val="100000"/>
              </a:lnSpc>
              <a:spcBef>
                <a:spcPts val="0"/>
              </a:spcBef>
            </a:pPr>
            <a:r>
              <a:rPr lang="en-GB" sz="1400" dirty="0"/>
              <a:t>Band 7 staff are not </a:t>
            </a:r>
            <a:r>
              <a:rPr lang="en-GB" sz="1400" dirty="0" smtClean="0"/>
              <a:t>empowered, although there was no obvious harm </a:t>
            </a:r>
            <a:r>
              <a:rPr lang="en-GB" sz="1400" dirty="0"/>
              <a:t>to patients. </a:t>
            </a:r>
            <a:endParaRPr lang="en-GB" sz="1400" dirty="0" smtClean="0"/>
          </a:p>
          <a:p>
            <a:pPr marL="514350" indent="-285750">
              <a:lnSpc>
                <a:spcPct val="100000"/>
              </a:lnSpc>
              <a:spcBef>
                <a:spcPts val="0"/>
              </a:spcBef>
            </a:pPr>
            <a:endParaRPr lang="en-GB" sz="1400" dirty="0" smtClean="0"/>
          </a:p>
          <a:p>
            <a:pPr marL="514350" indent="-285750">
              <a:lnSpc>
                <a:spcPct val="100000"/>
              </a:lnSpc>
              <a:spcBef>
                <a:spcPts val="0"/>
              </a:spcBef>
            </a:pPr>
            <a:r>
              <a:rPr lang="en-GB" sz="1400" dirty="0" smtClean="0"/>
              <a:t>Staff felt that there was a lack of staff - although this wasn’t evident on Birth-rate </a:t>
            </a:r>
            <a:r>
              <a:rPr lang="en-GB" sz="1400" dirty="0"/>
              <a:t>plus </a:t>
            </a:r>
            <a:endParaRPr lang="en-GB" sz="1400" dirty="0" smtClean="0"/>
          </a:p>
          <a:p>
            <a:pPr indent="0">
              <a:lnSpc>
                <a:spcPct val="100000"/>
              </a:lnSpc>
              <a:spcBef>
                <a:spcPts val="0"/>
              </a:spcBef>
              <a:buNone/>
            </a:pPr>
            <a:endParaRPr lang="en-GB" sz="1400" dirty="0" smtClean="0"/>
          </a:p>
          <a:p>
            <a:pPr marL="514350" indent="-285750">
              <a:lnSpc>
                <a:spcPct val="100000"/>
              </a:lnSpc>
              <a:spcBef>
                <a:spcPts val="0"/>
              </a:spcBef>
            </a:pPr>
            <a:r>
              <a:rPr lang="en-GB" sz="1400" dirty="0" smtClean="0"/>
              <a:t>Staff felt training was often cancelled – although there was no evidence for this. </a:t>
            </a:r>
            <a:endParaRPr lang="en-GB" sz="1400" dirty="0"/>
          </a:p>
          <a:p>
            <a:pPr indent="0">
              <a:lnSpc>
                <a:spcPct val="100000"/>
              </a:lnSpc>
              <a:spcBef>
                <a:spcPts val="0"/>
              </a:spcBef>
              <a:buNone/>
            </a:pPr>
            <a:endParaRPr lang="en-GB" sz="1400" dirty="0"/>
          </a:p>
          <a:p>
            <a:pPr indent="0">
              <a:lnSpc>
                <a:spcPct val="100000"/>
              </a:lnSpc>
              <a:spcBef>
                <a:spcPts val="0"/>
              </a:spcBef>
              <a:buNone/>
            </a:pPr>
            <a:endParaRPr lang="en-GB" sz="1400" dirty="0"/>
          </a:p>
          <a:p>
            <a:pPr indent="0">
              <a:lnSpc>
                <a:spcPct val="100000"/>
              </a:lnSpc>
              <a:spcBef>
                <a:spcPts val="0"/>
              </a:spcBef>
              <a:buNone/>
            </a:pPr>
            <a:endParaRPr lang="en-GB" sz="1400" dirty="0"/>
          </a:p>
          <a:p>
            <a:pPr indent="0">
              <a:lnSpc>
                <a:spcPct val="100000"/>
              </a:lnSpc>
              <a:spcBef>
                <a:spcPts val="0"/>
              </a:spcBef>
              <a:buNone/>
            </a:pPr>
            <a:endParaRPr lang="en-GB" sz="1400" b="1" dirty="0"/>
          </a:p>
          <a:p>
            <a:pPr indent="0">
              <a:lnSpc>
                <a:spcPct val="100000"/>
              </a:lnSpc>
              <a:spcBef>
                <a:spcPts val="0"/>
              </a:spcBef>
              <a:buNone/>
            </a:pPr>
            <a:endParaRPr lang="en-GB" sz="1400" dirty="0" smtClean="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
        <p:nvSpPr>
          <p:cNvPr id="5" name="Slide Number Placeholder 4"/>
          <p:cNvSpPr>
            <a:spLocks noGrp="1"/>
          </p:cNvSpPr>
          <p:nvPr>
            <p:ph type="sldNum" sz="quarter" idx="12"/>
          </p:nvPr>
        </p:nvSpPr>
        <p:spPr/>
        <p:txBody>
          <a:bodyPr/>
          <a:lstStyle/>
          <a:p>
            <a:fld id="{B3CFF48D-2D91-4FC6-B202-DCB707BD7999}" type="slidenum">
              <a:rPr lang="en-GB" smtClean="0"/>
              <a:t>6</a:t>
            </a:fld>
            <a:endParaRPr lang="en-GB"/>
          </a:p>
        </p:txBody>
      </p:sp>
    </p:spTree>
    <p:extLst>
      <p:ext uri="{BB962C8B-B14F-4D97-AF65-F5344CB8AC3E}">
        <p14:creationId xmlns:p14="http://schemas.microsoft.com/office/powerpoint/2010/main" val="184390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771" y="1245062"/>
            <a:ext cx="10589029" cy="5331230"/>
          </a:xfrm>
        </p:spPr>
        <p:txBody>
          <a:bodyPr>
            <a:noAutofit/>
          </a:bodyPr>
          <a:lstStyle/>
          <a:p>
            <a:pPr indent="0">
              <a:lnSpc>
                <a:spcPct val="100000"/>
              </a:lnSpc>
              <a:spcBef>
                <a:spcPts val="0"/>
              </a:spcBef>
              <a:buNone/>
            </a:pPr>
            <a:r>
              <a:rPr lang="en-GB" sz="1400" dirty="0" smtClean="0"/>
              <a:t>There was evidence talking to staff that they felt there was a lack of responsibility, hierarchy and silo working.</a:t>
            </a:r>
          </a:p>
          <a:p>
            <a:pPr indent="0">
              <a:lnSpc>
                <a:spcPct val="100000"/>
              </a:lnSpc>
              <a:spcBef>
                <a:spcPts val="0"/>
              </a:spcBef>
              <a:buNone/>
            </a:pPr>
            <a:endParaRPr lang="en-GB" sz="1400" dirty="0"/>
          </a:p>
          <a:p>
            <a:pPr indent="0">
              <a:lnSpc>
                <a:spcPct val="100000"/>
              </a:lnSpc>
              <a:spcBef>
                <a:spcPts val="0"/>
              </a:spcBef>
              <a:buNone/>
            </a:pPr>
            <a:r>
              <a:rPr lang="en-GB" sz="1400" b="1" dirty="0"/>
              <a:t>5. Is there a culture of understanding, responsiveness and proportionality related to attitudes and behaviours, omissions and commissions? Are there positive relationships between staff members which supports inclusion and respect between teams?</a:t>
            </a:r>
          </a:p>
          <a:p>
            <a:pPr indent="0">
              <a:lnSpc>
                <a:spcPct val="100000"/>
              </a:lnSpc>
              <a:spcBef>
                <a:spcPts val="0"/>
              </a:spcBef>
              <a:buNone/>
            </a:pPr>
            <a:endParaRPr lang="en-GB" sz="1400" dirty="0"/>
          </a:p>
          <a:p>
            <a:pPr marL="514350" indent="-285750">
              <a:lnSpc>
                <a:spcPct val="100000"/>
              </a:lnSpc>
              <a:spcBef>
                <a:spcPts val="0"/>
              </a:spcBef>
            </a:pPr>
            <a:r>
              <a:rPr lang="en-GB" sz="1400" dirty="0"/>
              <a:t>The management team are conversant with and report application of Trust policies and procedures fairly and I did not observe or find evidence that decisions are disproportionately applied to any particular staff group or group of individuals. </a:t>
            </a:r>
          </a:p>
          <a:p>
            <a:pPr indent="0">
              <a:lnSpc>
                <a:spcPct val="100000"/>
              </a:lnSpc>
              <a:spcBef>
                <a:spcPts val="0"/>
              </a:spcBef>
              <a:buNone/>
            </a:pPr>
            <a:endParaRPr lang="en-GB" sz="1400" dirty="0"/>
          </a:p>
          <a:p>
            <a:pPr marL="514350" indent="-285750">
              <a:lnSpc>
                <a:spcPct val="100000"/>
              </a:lnSpc>
              <a:spcBef>
                <a:spcPts val="0"/>
              </a:spcBef>
            </a:pPr>
            <a:r>
              <a:rPr lang="en-GB" sz="1400" dirty="0"/>
              <a:t>This expectation is experienced differently across staff groups and </a:t>
            </a:r>
            <a:r>
              <a:rPr lang="en-GB" sz="1400" dirty="0" smtClean="0"/>
              <a:t>it was felt </a:t>
            </a:r>
            <a:r>
              <a:rPr lang="en-GB" sz="1400" dirty="0"/>
              <a:t>that this is sometimes felt as interference in individual practice and behaviours which on the face of it have little impact on direct patient care. </a:t>
            </a:r>
          </a:p>
          <a:p>
            <a:pPr indent="0">
              <a:lnSpc>
                <a:spcPct val="100000"/>
              </a:lnSpc>
              <a:spcBef>
                <a:spcPts val="0"/>
              </a:spcBef>
              <a:buNone/>
            </a:pPr>
            <a:endParaRPr lang="en-GB" sz="1400" dirty="0"/>
          </a:p>
          <a:p>
            <a:pPr marL="514350" indent="-285750">
              <a:lnSpc>
                <a:spcPct val="100000"/>
              </a:lnSpc>
              <a:spcBef>
                <a:spcPts val="0"/>
              </a:spcBef>
            </a:pPr>
            <a:r>
              <a:rPr lang="en-GB" sz="1400" dirty="0" smtClean="0"/>
              <a:t>There </a:t>
            </a:r>
            <a:r>
              <a:rPr lang="en-GB" sz="1400" dirty="0"/>
              <a:t>evidence from individual staff members that they felt singled out and blamed for actions that were not theirs alone and that some were unwilling to speak up for fear of retribution. I was not however provided with systemic examples of this behaviour, rather a belief is apparent in the service that their voice is not of value. </a:t>
            </a:r>
          </a:p>
          <a:p>
            <a:pPr indent="0">
              <a:lnSpc>
                <a:spcPct val="100000"/>
              </a:lnSpc>
              <a:spcBef>
                <a:spcPts val="0"/>
              </a:spcBef>
              <a:buNone/>
            </a:pPr>
            <a:endParaRPr lang="en-GB" sz="1400" dirty="0" smtClean="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
        <p:nvSpPr>
          <p:cNvPr id="5" name="Slide Number Placeholder 4"/>
          <p:cNvSpPr>
            <a:spLocks noGrp="1"/>
          </p:cNvSpPr>
          <p:nvPr>
            <p:ph type="sldNum" sz="quarter" idx="12"/>
          </p:nvPr>
        </p:nvSpPr>
        <p:spPr/>
        <p:txBody>
          <a:bodyPr/>
          <a:lstStyle/>
          <a:p>
            <a:fld id="{B3CFF48D-2D91-4FC6-B202-DCB707BD7999}" type="slidenum">
              <a:rPr lang="en-GB" smtClean="0"/>
              <a:t>7</a:t>
            </a:fld>
            <a:endParaRPr lang="en-GB"/>
          </a:p>
        </p:txBody>
      </p:sp>
    </p:spTree>
    <p:extLst>
      <p:ext uri="{BB962C8B-B14F-4D97-AF65-F5344CB8AC3E}">
        <p14:creationId xmlns:p14="http://schemas.microsoft.com/office/powerpoint/2010/main" val="2257123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771" y="1517776"/>
            <a:ext cx="10589029" cy="4289466"/>
          </a:xfrm>
        </p:spPr>
        <p:txBody>
          <a:bodyPr>
            <a:noAutofit/>
          </a:bodyPr>
          <a:lstStyle/>
          <a:p>
            <a:pPr marL="514350" indent="-285750">
              <a:lnSpc>
                <a:spcPct val="100000"/>
              </a:lnSpc>
              <a:spcBef>
                <a:spcPts val="0"/>
              </a:spcBef>
            </a:pPr>
            <a:r>
              <a:rPr lang="en-GB" sz="1400" dirty="0" smtClean="0"/>
              <a:t>Recurring theme of not being heard even when concerns are expressed, a kind of ‘what’s the point’ approach. I asked a number of staff directly why they had not taken up offers to attend staff meetings/development events and received a similar response. Some members of the team expressed concern that there was inconsistency of decision making with different managers making different decisions, even about the same issues.</a:t>
            </a:r>
          </a:p>
          <a:p>
            <a:pPr marL="514350" indent="-285750">
              <a:lnSpc>
                <a:spcPct val="100000"/>
              </a:lnSpc>
              <a:spcBef>
                <a:spcPts val="0"/>
              </a:spcBef>
            </a:pPr>
            <a:endParaRPr lang="en-GB" sz="1400" dirty="0"/>
          </a:p>
          <a:p>
            <a:pPr marL="514350" indent="-285750">
              <a:lnSpc>
                <a:spcPct val="100000"/>
              </a:lnSpc>
              <a:spcBef>
                <a:spcPts val="0"/>
              </a:spcBef>
            </a:pPr>
            <a:r>
              <a:rPr lang="en-GB" sz="1400" dirty="0" smtClean="0"/>
              <a:t>There was also evidence of a management team who are keen to listen and to implement effective and sustainable change. There is a clear maternity services vision that has been developed in conjunction with staff and a number of policies and processes are in place to support decision making. </a:t>
            </a:r>
          </a:p>
          <a:p>
            <a:pPr marL="514350" indent="-285750">
              <a:lnSpc>
                <a:spcPct val="100000"/>
              </a:lnSpc>
              <a:spcBef>
                <a:spcPts val="0"/>
              </a:spcBef>
            </a:pPr>
            <a:endParaRPr lang="en-GB" sz="1400" dirty="0" smtClean="0"/>
          </a:p>
          <a:p>
            <a:pPr marL="514350" indent="-285750">
              <a:lnSpc>
                <a:spcPct val="100000"/>
              </a:lnSpc>
              <a:spcBef>
                <a:spcPts val="0"/>
              </a:spcBef>
            </a:pPr>
            <a:r>
              <a:rPr lang="en-GB" sz="1400" dirty="0" smtClean="0"/>
              <a:t>Some felt there was unfairness in disciplinary processes</a:t>
            </a:r>
          </a:p>
          <a:p>
            <a:pPr indent="0">
              <a:lnSpc>
                <a:spcPct val="100000"/>
              </a:lnSpc>
              <a:spcBef>
                <a:spcPts val="0"/>
              </a:spcBef>
              <a:buNone/>
            </a:pPr>
            <a:endParaRPr lang="en-GB" sz="1400" dirty="0" smtClean="0"/>
          </a:p>
          <a:p>
            <a:pPr marL="514350" indent="-285750">
              <a:lnSpc>
                <a:spcPct val="100000"/>
              </a:lnSpc>
              <a:spcBef>
                <a:spcPts val="0"/>
              </a:spcBef>
            </a:pPr>
            <a:r>
              <a:rPr lang="en-GB" sz="1400" dirty="0" smtClean="0"/>
              <a:t>Bedford </a:t>
            </a:r>
            <a:r>
              <a:rPr lang="en-GB" sz="1400" dirty="0"/>
              <a:t>Maternity Unit is not alone in describing a difference between what managers/leaders believe to happen and how it is perceived by staff but in developing an open and inclusive culture, perception is an important contributor.</a:t>
            </a:r>
          </a:p>
          <a:p>
            <a:pPr indent="0">
              <a:lnSpc>
                <a:spcPct val="100000"/>
              </a:lnSpc>
              <a:spcBef>
                <a:spcPts val="0"/>
              </a:spcBef>
              <a:buNone/>
            </a:pPr>
            <a:endParaRPr lang="en-GB" sz="1400" dirty="0" smtClean="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
        <p:nvSpPr>
          <p:cNvPr id="5" name="Slide Number Placeholder 4"/>
          <p:cNvSpPr>
            <a:spLocks noGrp="1"/>
          </p:cNvSpPr>
          <p:nvPr>
            <p:ph type="sldNum" sz="quarter" idx="12"/>
          </p:nvPr>
        </p:nvSpPr>
        <p:spPr/>
        <p:txBody>
          <a:bodyPr/>
          <a:lstStyle/>
          <a:p>
            <a:fld id="{B3CFF48D-2D91-4FC6-B202-DCB707BD7999}" type="slidenum">
              <a:rPr lang="en-GB" smtClean="0"/>
              <a:t>8</a:t>
            </a:fld>
            <a:endParaRPr lang="en-GB"/>
          </a:p>
        </p:txBody>
      </p:sp>
    </p:spTree>
    <p:extLst>
      <p:ext uri="{BB962C8B-B14F-4D97-AF65-F5344CB8AC3E}">
        <p14:creationId xmlns:p14="http://schemas.microsoft.com/office/powerpoint/2010/main" val="74608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3CFF48D-2D91-4FC6-B202-DCB707BD7999}" type="slidenum">
              <a:rPr lang="en-GB" smtClean="0"/>
              <a:t>9</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577178438"/>
              </p:ext>
            </p:extLst>
          </p:nvPr>
        </p:nvGraphicFramePr>
        <p:xfrm>
          <a:off x="561474" y="910860"/>
          <a:ext cx="11069052" cy="5308600"/>
        </p:xfrm>
        <a:graphic>
          <a:graphicData uri="http://schemas.openxmlformats.org/drawingml/2006/table">
            <a:tbl>
              <a:tblPr firstRow="1" bandRow="1">
                <a:tableStyleId>{5C22544A-7EE6-4342-B048-85BDC9FD1C3A}</a:tableStyleId>
              </a:tblPr>
              <a:tblGrid>
                <a:gridCol w="561473">
                  <a:extLst>
                    <a:ext uri="{9D8B030D-6E8A-4147-A177-3AD203B41FA5}">
                      <a16:colId xmlns:a16="http://schemas.microsoft.com/office/drawing/2014/main" xmlns="" val="2687310681"/>
                    </a:ext>
                  </a:extLst>
                </a:gridCol>
                <a:gridCol w="5213685">
                  <a:extLst>
                    <a:ext uri="{9D8B030D-6E8A-4147-A177-3AD203B41FA5}">
                      <a16:colId xmlns:a16="http://schemas.microsoft.com/office/drawing/2014/main" xmlns="" val="3547938359"/>
                    </a:ext>
                  </a:extLst>
                </a:gridCol>
                <a:gridCol w="5293894">
                  <a:extLst>
                    <a:ext uri="{9D8B030D-6E8A-4147-A177-3AD203B41FA5}">
                      <a16:colId xmlns:a16="http://schemas.microsoft.com/office/drawing/2014/main" xmlns="" val="1699355526"/>
                    </a:ext>
                  </a:extLst>
                </a:gridCol>
              </a:tblGrid>
              <a:tr h="370840">
                <a:tc>
                  <a:txBody>
                    <a:bodyPr/>
                    <a:lstStyle/>
                    <a:p>
                      <a:r>
                        <a:rPr lang="en-GB" sz="1600" dirty="0" smtClean="0"/>
                        <a:t>Ref</a:t>
                      </a:r>
                      <a:endParaRPr lang="en-GB" sz="1600" dirty="0"/>
                    </a:p>
                  </a:txBody>
                  <a:tcPr/>
                </a:tc>
                <a:tc>
                  <a:txBody>
                    <a:bodyPr/>
                    <a:lstStyle/>
                    <a:p>
                      <a:r>
                        <a:rPr lang="en-GB" sz="1600" dirty="0" smtClean="0"/>
                        <a:t>Recommendations</a:t>
                      </a:r>
                      <a:endParaRPr lang="en-GB" sz="1600" dirty="0"/>
                    </a:p>
                  </a:txBody>
                  <a:tcPr/>
                </a:tc>
                <a:tc>
                  <a:txBody>
                    <a:bodyPr/>
                    <a:lstStyle/>
                    <a:p>
                      <a:r>
                        <a:rPr lang="en-GB" sz="1600" dirty="0" smtClean="0"/>
                        <a:t>Actions/Update</a:t>
                      </a:r>
                      <a:endParaRPr lang="en-GB" sz="1600" dirty="0"/>
                    </a:p>
                  </a:txBody>
                  <a:tcPr/>
                </a:tc>
                <a:extLst>
                  <a:ext uri="{0D108BD9-81ED-4DB2-BD59-A6C34878D82A}">
                    <a16:rowId xmlns:a16="http://schemas.microsoft.com/office/drawing/2014/main" xmlns="" val="1295860124"/>
                  </a:ext>
                </a:extLst>
              </a:tr>
              <a:tr h="370840">
                <a:tc>
                  <a:txBody>
                    <a:bodyPr/>
                    <a:lstStyle/>
                    <a:p>
                      <a:r>
                        <a:rPr lang="en-GB" sz="1400" b="1" dirty="0" smtClean="0"/>
                        <a:t>1</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Undertake a cultural safety survey to establish the impact of the existing culture on safety within the Unit. I have found no evidence that safety is compromised but such a survey will provide a baseline on which to build change and is driven by shared values. The inclusion of all staff groups in this is essential.</a:t>
                      </a:r>
                    </a:p>
                  </a:txBody>
                  <a:tcPr/>
                </a:tc>
                <a:tc>
                  <a:txBody>
                    <a:bodyPr/>
                    <a:lstStyle/>
                    <a:p>
                      <a:r>
                        <a:rPr lang="en-GB" sz="1400" dirty="0" smtClean="0"/>
                        <a:t>Plan</a:t>
                      </a:r>
                      <a:r>
                        <a:rPr lang="en-GB" sz="1400" baseline="0" dirty="0" smtClean="0"/>
                        <a:t> to undergo post pandemic.</a:t>
                      </a:r>
                    </a:p>
                    <a:p>
                      <a:pPr marL="285750" indent="-285750">
                        <a:buFont typeface="Calibri" panose="020F0502020204030204" pitchFamily="34" charset="0"/>
                        <a:buChar char="-"/>
                      </a:pPr>
                      <a:r>
                        <a:rPr lang="en-GB" sz="1400" baseline="0" dirty="0" smtClean="0"/>
                        <a:t>Score survey – Paul King to do a comparison data</a:t>
                      </a:r>
                    </a:p>
                    <a:p>
                      <a:pPr marL="285750" indent="-285750">
                        <a:buFont typeface="Calibri" panose="020F0502020204030204" pitchFamily="34" charset="0"/>
                        <a:buChar char="-"/>
                      </a:pPr>
                      <a:r>
                        <a:rPr lang="en-GB" sz="1400" baseline="0" dirty="0" smtClean="0"/>
                        <a:t>Pulse survey – lets talk about work – Paul – Sept 2020</a:t>
                      </a:r>
                    </a:p>
                    <a:p>
                      <a:pPr marL="285750" indent="-285750">
                        <a:buFont typeface="Calibri" panose="020F0502020204030204" pitchFamily="34" charset="0"/>
                        <a:buChar char="-"/>
                      </a:pPr>
                      <a:r>
                        <a:rPr lang="en-GB" sz="1400" dirty="0" smtClean="0"/>
                        <a:t>Regular Band 7</a:t>
                      </a:r>
                      <a:r>
                        <a:rPr lang="en-GB" sz="1400" baseline="0" dirty="0" smtClean="0"/>
                        <a:t> meetings. Joint Directorate meeting.</a:t>
                      </a:r>
                    </a:p>
                    <a:p>
                      <a:pPr marL="285750" indent="-285750">
                        <a:buFont typeface="Calibri" panose="020F0502020204030204" pitchFamily="34" charset="0"/>
                        <a:buChar char="-"/>
                      </a:pPr>
                      <a:r>
                        <a:rPr lang="en-GB" sz="1400" baseline="0" dirty="0" smtClean="0"/>
                        <a:t>Weekly Drop in sessions for staff</a:t>
                      </a:r>
                    </a:p>
                    <a:p>
                      <a:pPr marL="285750" indent="-285750">
                        <a:buFont typeface="Calibri" panose="020F0502020204030204" pitchFamily="34" charset="0"/>
                        <a:buChar char="-"/>
                      </a:pPr>
                      <a:r>
                        <a:rPr lang="en-GB" sz="1400" baseline="0" dirty="0" smtClean="0"/>
                        <a:t>Staff suggestion boxes. Confidential email</a:t>
                      </a:r>
                    </a:p>
                    <a:p>
                      <a:pPr marL="285750" indent="-285750">
                        <a:buFont typeface="Calibri" panose="020F0502020204030204" pitchFamily="34" charset="0"/>
                        <a:buChar char="-"/>
                      </a:pPr>
                      <a:r>
                        <a:rPr lang="en-GB" sz="1400" baseline="0" dirty="0" smtClean="0"/>
                        <a:t>Activity Tool, implementation</a:t>
                      </a:r>
                    </a:p>
                    <a:p>
                      <a:pPr marL="285750" indent="-285750">
                        <a:buFont typeface="Calibri" panose="020F0502020204030204" pitchFamily="34" charset="0"/>
                        <a:buChar char="-"/>
                      </a:pPr>
                      <a:r>
                        <a:rPr lang="en-GB" sz="1400" baseline="0" dirty="0" smtClean="0"/>
                        <a:t>Shared governance focus/Claire Garratt/Anna Rimmer</a:t>
                      </a:r>
                    </a:p>
                    <a:p>
                      <a:pPr marL="285750" indent="-285750">
                        <a:buFont typeface="Calibri" panose="020F0502020204030204" pitchFamily="34" charset="0"/>
                        <a:buChar char="-"/>
                      </a:pPr>
                      <a:endParaRPr lang="en-GB" sz="1400" baseline="0" dirty="0" smtClean="0"/>
                    </a:p>
                  </a:txBody>
                  <a:tcPr/>
                </a:tc>
                <a:extLst>
                  <a:ext uri="{0D108BD9-81ED-4DB2-BD59-A6C34878D82A}">
                    <a16:rowId xmlns:a16="http://schemas.microsoft.com/office/drawing/2014/main" xmlns="" val="415184809"/>
                  </a:ext>
                </a:extLst>
              </a:tr>
              <a:tr h="370840">
                <a:tc>
                  <a:txBody>
                    <a:bodyPr/>
                    <a:lstStyle/>
                    <a:p>
                      <a:r>
                        <a:rPr lang="en-GB" sz="1400" b="1" dirty="0" smtClean="0"/>
                        <a:t>2</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The service and management teams should build on the work and feedback already commenced. I suggest that the team take stock of what has been done so far, distil key learning and messages from this and implement actions in a consistent and proportionate way.</a:t>
                      </a:r>
                    </a:p>
                  </a:txBody>
                  <a:tcPr/>
                </a:tc>
                <a:tc>
                  <a:txBody>
                    <a:bodyPr/>
                    <a:lstStyle/>
                    <a:p>
                      <a:r>
                        <a:rPr lang="en-GB" sz="1400" dirty="0" smtClean="0"/>
                        <a:t>New SMT building on feedback</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New senior team</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Cross Site capacity</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Learning Opportunities</a:t>
                      </a:r>
                      <a:endParaRPr lang="en-GB" sz="1400" dirty="0" smtClean="0"/>
                    </a:p>
                  </a:txBody>
                  <a:tcPr/>
                </a:tc>
                <a:extLst>
                  <a:ext uri="{0D108BD9-81ED-4DB2-BD59-A6C34878D82A}">
                    <a16:rowId xmlns:a16="http://schemas.microsoft.com/office/drawing/2014/main" xmlns="" val="250055193"/>
                  </a:ext>
                </a:extLst>
              </a:tr>
              <a:tr h="370840">
                <a:tc>
                  <a:txBody>
                    <a:bodyPr/>
                    <a:lstStyle/>
                    <a:p>
                      <a:r>
                        <a:rPr lang="en-GB" sz="1400" b="1" dirty="0" smtClean="0"/>
                        <a:t>3</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Review the QIA completed as part of the introduction of Continuity Schemes and consider introducing some performance metrics that monitor impact on delivery of core service.</a:t>
                      </a:r>
                    </a:p>
                  </a:txBody>
                  <a:tcPr/>
                </a:tc>
                <a:tc>
                  <a:txBody>
                    <a:bodyPr/>
                    <a:lstStyle/>
                    <a:p>
                      <a:r>
                        <a:rPr lang="en-GB" sz="1400" dirty="0" smtClean="0"/>
                        <a:t>COC under review/paused and QIA will be undertaken with</a:t>
                      </a:r>
                      <a:r>
                        <a:rPr lang="en-GB" sz="1400" baseline="0" dirty="0" smtClean="0"/>
                        <a:t> additional</a:t>
                      </a:r>
                      <a:r>
                        <a:rPr lang="en-GB" sz="1400" dirty="0" smtClean="0"/>
                        <a:t> Staff engagement</a:t>
                      </a:r>
                      <a:endParaRPr lang="en-GB" sz="1400" dirty="0"/>
                    </a:p>
                  </a:txBody>
                  <a:tcPr/>
                </a:tc>
                <a:extLst>
                  <a:ext uri="{0D108BD9-81ED-4DB2-BD59-A6C34878D82A}">
                    <a16:rowId xmlns:a16="http://schemas.microsoft.com/office/drawing/2014/main" xmlns="" val="4159619070"/>
                  </a:ext>
                </a:extLst>
              </a:tr>
              <a:tr h="370840">
                <a:tc>
                  <a:txBody>
                    <a:bodyPr/>
                    <a:lstStyle/>
                    <a:p>
                      <a:r>
                        <a:rPr lang="en-GB" sz="1400" b="1" dirty="0" smtClean="0"/>
                        <a:t>4</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Medical leadership across the service should be reviewed to ensure consistency of expertise and input at divisional and service governance meeting.</a:t>
                      </a:r>
                    </a:p>
                  </a:txBody>
                  <a:tcPr/>
                </a:tc>
                <a:tc>
                  <a:txBody>
                    <a:bodyPr/>
                    <a:lstStyle/>
                    <a:p>
                      <a:r>
                        <a:rPr lang="en-GB" sz="1400" dirty="0" smtClean="0"/>
                        <a:t>Leadership changes already confirmed</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Cross site CD</a:t>
                      </a:r>
                    </a:p>
                    <a:p>
                      <a:pPr marL="285750" marR="0" lvl="0" indent="-285750" algn="l" defTabSz="914400" rtl="0" eaLnBrk="1" fontAlgn="auto" latinLnBrk="0" hangingPunct="1">
                        <a:lnSpc>
                          <a:spcPct val="100000"/>
                        </a:lnSpc>
                        <a:spcBef>
                          <a:spcPts val="0"/>
                        </a:spcBef>
                        <a:spcAft>
                          <a:spcPts val="0"/>
                        </a:spcAft>
                        <a:buClrTx/>
                        <a:buSzTx/>
                        <a:buFont typeface="Calibri" panose="020F0502020204030204" pitchFamily="34" charset="0"/>
                        <a:buChar char="-"/>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Site based Clinical Leads</a:t>
                      </a:r>
                      <a:endParaRPr lang="en-GB" sz="1400" dirty="0"/>
                    </a:p>
                  </a:txBody>
                  <a:tcPr/>
                </a:tc>
                <a:extLst>
                  <a:ext uri="{0D108BD9-81ED-4DB2-BD59-A6C34878D82A}">
                    <a16:rowId xmlns:a16="http://schemas.microsoft.com/office/drawing/2014/main" xmlns="" val="1072872417"/>
                  </a:ext>
                </a:extLst>
              </a:tr>
              <a:tr h="370840">
                <a:tc>
                  <a:txBody>
                    <a:bodyPr/>
                    <a:lstStyle/>
                    <a:p>
                      <a:r>
                        <a:rPr lang="en-GB" sz="1400" b="1" dirty="0" smtClean="0"/>
                        <a:t>5</a:t>
                      </a:r>
                      <a:endParaRPr lang="en-GB" sz="14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Ensure that all action plans are up to date and that learning from incidents and complaints is fully embedded across the service.</a:t>
                      </a:r>
                    </a:p>
                  </a:txBody>
                  <a:tcPr/>
                </a:tc>
                <a:tc>
                  <a:txBody>
                    <a:bodyPr/>
                    <a:lstStyle/>
                    <a:p>
                      <a:r>
                        <a:rPr lang="en-GB" sz="1400" dirty="0" smtClean="0"/>
                        <a:t>Review actions from previous incidents</a:t>
                      </a:r>
                    </a:p>
                    <a:p>
                      <a:r>
                        <a:rPr lang="en-GB" sz="1400" dirty="0" smtClean="0"/>
                        <a:t>Collate</a:t>
                      </a:r>
                      <a:r>
                        <a:rPr lang="en-GB" sz="1400" baseline="0" dirty="0" smtClean="0"/>
                        <a:t> through Maternity Quality Improvement Board</a:t>
                      </a:r>
                      <a:endParaRPr lang="en-GB" sz="1400" dirty="0"/>
                    </a:p>
                  </a:txBody>
                  <a:tcPr/>
                </a:tc>
                <a:extLst>
                  <a:ext uri="{0D108BD9-81ED-4DB2-BD59-A6C34878D82A}">
                    <a16:rowId xmlns:a16="http://schemas.microsoft.com/office/drawing/2014/main" xmlns="" val="889840393"/>
                  </a:ext>
                </a:extLst>
              </a:tr>
            </a:tbl>
          </a:graphicData>
        </a:graphic>
      </p:graphicFrame>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9804" t="26166" r="3703" b="37752"/>
          <a:stretch/>
        </p:blipFill>
        <p:spPr>
          <a:xfrm>
            <a:off x="9193876" y="382385"/>
            <a:ext cx="2643447" cy="881149"/>
          </a:xfrm>
          <a:prstGeom prst="rect">
            <a:avLst/>
          </a:prstGeom>
        </p:spPr>
      </p:pic>
    </p:spTree>
    <p:extLst>
      <p:ext uri="{BB962C8B-B14F-4D97-AF65-F5344CB8AC3E}">
        <p14:creationId xmlns:p14="http://schemas.microsoft.com/office/powerpoint/2010/main" val="938668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2176</Words>
  <Application>Microsoft Office PowerPoint</Application>
  <PresentationFormat>Custom</PresentationFormat>
  <Paragraphs>159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Review of Bedford  Maternity Services  April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Bedford Hospital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Bedford  Maternity Services  April 2020</dc:title>
  <dc:creator>Carrie Roberio</dc:creator>
  <cp:lastModifiedBy>%username%</cp:lastModifiedBy>
  <cp:revision>38</cp:revision>
  <cp:lastPrinted>2020-09-03T09:51:17Z</cp:lastPrinted>
  <dcterms:created xsi:type="dcterms:W3CDTF">2020-07-23T08:08:32Z</dcterms:created>
  <dcterms:modified xsi:type="dcterms:W3CDTF">2020-11-24T16:10:48Z</dcterms:modified>
</cp:coreProperties>
</file>